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4" r:id="rId4"/>
    <p:sldId id="275" r:id="rId5"/>
    <p:sldId id="276" r:id="rId6"/>
    <p:sldId id="295" r:id="rId7"/>
  </p:sldIdLst>
  <p:sldSz cx="20104100" cy="11309350"/>
  <p:notesSz cx="20104100" cy="1130935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анова Екатерина" initials="ИЕ" lastIdx="36" clrIdx="0">
    <p:extLst>
      <p:ext uri="{19B8F6BF-5375-455C-9EA6-DF929625EA0E}">
        <p15:presenceInfo xmlns:p15="http://schemas.microsoft.com/office/powerpoint/2012/main" userId="S-1-5-21-3594104448-116792928-3034854717-2514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DCD"/>
    <a:srgbClr val="003B95"/>
    <a:srgbClr val="F9B80E"/>
    <a:srgbClr val="3CAC62"/>
    <a:srgbClr val="FFFF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>
      <p:cViewPr varScale="1">
        <p:scale>
          <a:sx n="39" d="100"/>
          <a:sy n="39" d="100"/>
        </p:scale>
        <p:origin x="46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EAAF4-13FB-4891-BCD6-0258D391D80E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D86CE-FC70-4C38-AE61-2BEE7739A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1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86CE-FC70-4C38-AE61-2BEE7739A5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1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86455" y="9422101"/>
            <a:ext cx="1886585" cy="1886585"/>
          </a:xfrm>
          <a:custGeom>
            <a:avLst/>
            <a:gdLst/>
            <a:ahLst/>
            <a:cxnLst/>
            <a:rect l="l" t="t" r="r" b="b"/>
            <a:pathLst>
              <a:path w="1886585" h="1886584">
                <a:moveTo>
                  <a:pt x="1886455" y="0"/>
                </a:moveTo>
                <a:lnTo>
                  <a:pt x="0" y="0"/>
                </a:lnTo>
                <a:lnTo>
                  <a:pt x="0" y="1886455"/>
                </a:lnTo>
                <a:lnTo>
                  <a:pt x="1886455" y="1886455"/>
                </a:lnTo>
                <a:lnTo>
                  <a:pt x="1886455" y="0"/>
                </a:lnTo>
                <a:close/>
              </a:path>
            </a:pathLst>
          </a:custGeom>
          <a:solidFill>
            <a:srgbClr val="001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" y="8478866"/>
            <a:ext cx="1886585" cy="943610"/>
          </a:xfrm>
          <a:custGeom>
            <a:avLst/>
            <a:gdLst/>
            <a:ahLst/>
            <a:cxnLst/>
            <a:rect l="l" t="t" r="r" b="b"/>
            <a:pathLst>
              <a:path w="1886585" h="943609">
                <a:moveTo>
                  <a:pt x="943227" y="0"/>
                </a:moveTo>
                <a:lnTo>
                  <a:pt x="894689" y="1227"/>
                </a:lnTo>
                <a:lnTo>
                  <a:pt x="846788" y="4869"/>
                </a:lnTo>
                <a:lnTo>
                  <a:pt x="799584" y="10868"/>
                </a:lnTo>
                <a:lnTo>
                  <a:pt x="753135" y="19163"/>
                </a:lnTo>
                <a:lnTo>
                  <a:pt x="707501" y="29696"/>
                </a:lnTo>
                <a:lnTo>
                  <a:pt x="662742" y="42406"/>
                </a:lnTo>
                <a:lnTo>
                  <a:pt x="618915" y="57236"/>
                </a:lnTo>
                <a:lnTo>
                  <a:pt x="576082" y="74125"/>
                </a:lnTo>
                <a:lnTo>
                  <a:pt x="534301" y="93014"/>
                </a:lnTo>
                <a:lnTo>
                  <a:pt x="493631" y="113845"/>
                </a:lnTo>
                <a:lnTo>
                  <a:pt x="454131" y="136557"/>
                </a:lnTo>
                <a:lnTo>
                  <a:pt x="415861" y="161092"/>
                </a:lnTo>
                <a:lnTo>
                  <a:pt x="378881" y="187390"/>
                </a:lnTo>
                <a:lnTo>
                  <a:pt x="343248" y="215391"/>
                </a:lnTo>
                <a:lnTo>
                  <a:pt x="309024" y="245038"/>
                </a:lnTo>
                <a:lnTo>
                  <a:pt x="276266" y="276270"/>
                </a:lnTo>
                <a:lnTo>
                  <a:pt x="245034" y="309028"/>
                </a:lnTo>
                <a:lnTo>
                  <a:pt x="215388" y="343253"/>
                </a:lnTo>
                <a:lnTo>
                  <a:pt x="187387" y="378885"/>
                </a:lnTo>
                <a:lnTo>
                  <a:pt x="161089" y="415866"/>
                </a:lnTo>
                <a:lnTo>
                  <a:pt x="136555" y="454136"/>
                </a:lnTo>
                <a:lnTo>
                  <a:pt x="113843" y="493635"/>
                </a:lnTo>
                <a:lnTo>
                  <a:pt x="93013" y="534305"/>
                </a:lnTo>
                <a:lnTo>
                  <a:pt x="74124" y="576087"/>
                </a:lnTo>
                <a:lnTo>
                  <a:pt x="57235" y="618920"/>
                </a:lnTo>
                <a:lnTo>
                  <a:pt x="42405" y="662746"/>
                </a:lnTo>
                <a:lnTo>
                  <a:pt x="29695" y="707505"/>
                </a:lnTo>
                <a:lnTo>
                  <a:pt x="19163" y="753138"/>
                </a:lnTo>
                <a:lnTo>
                  <a:pt x="10868" y="799586"/>
                </a:lnTo>
                <a:lnTo>
                  <a:pt x="4869" y="846790"/>
                </a:lnTo>
                <a:lnTo>
                  <a:pt x="1227" y="894690"/>
                </a:lnTo>
                <a:lnTo>
                  <a:pt x="0" y="943227"/>
                </a:lnTo>
                <a:lnTo>
                  <a:pt x="1886455" y="943227"/>
                </a:lnTo>
                <a:lnTo>
                  <a:pt x="1885228" y="894690"/>
                </a:lnTo>
                <a:lnTo>
                  <a:pt x="1881585" y="846790"/>
                </a:lnTo>
                <a:lnTo>
                  <a:pt x="1875587" y="799586"/>
                </a:lnTo>
                <a:lnTo>
                  <a:pt x="1867292" y="753138"/>
                </a:lnTo>
                <a:lnTo>
                  <a:pt x="1856760" y="707505"/>
                </a:lnTo>
                <a:lnTo>
                  <a:pt x="1844049" y="662746"/>
                </a:lnTo>
                <a:lnTo>
                  <a:pt x="1829220" y="618920"/>
                </a:lnTo>
                <a:lnTo>
                  <a:pt x="1812331" y="576087"/>
                </a:lnTo>
                <a:lnTo>
                  <a:pt x="1793442" y="534305"/>
                </a:lnTo>
                <a:lnTo>
                  <a:pt x="1772612" y="493635"/>
                </a:lnTo>
                <a:lnTo>
                  <a:pt x="1749900" y="454136"/>
                </a:lnTo>
                <a:lnTo>
                  <a:pt x="1725366" y="415866"/>
                </a:lnTo>
                <a:lnTo>
                  <a:pt x="1699068" y="378885"/>
                </a:lnTo>
                <a:lnTo>
                  <a:pt x="1671067" y="343253"/>
                </a:lnTo>
                <a:lnTo>
                  <a:pt x="1641420" y="309028"/>
                </a:lnTo>
                <a:lnTo>
                  <a:pt x="1610189" y="276270"/>
                </a:lnTo>
                <a:lnTo>
                  <a:pt x="1577431" y="245038"/>
                </a:lnTo>
                <a:lnTo>
                  <a:pt x="1543206" y="215391"/>
                </a:lnTo>
                <a:lnTo>
                  <a:pt x="1507574" y="187390"/>
                </a:lnTo>
                <a:lnTo>
                  <a:pt x="1470593" y="161092"/>
                </a:lnTo>
                <a:lnTo>
                  <a:pt x="1432324" y="136557"/>
                </a:lnTo>
                <a:lnTo>
                  <a:pt x="1392824" y="113845"/>
                </a:lnTo>
                <a:lnTo>
                  <a:pt x="1352154" y="93014"/>
                </a:lnTo>
                <a:lnTo>
                  <a:pt x="1310373" y="74125"/>
                </a:lnTo>
                <a:lnTo>
                  <a:pt x="1267539" y="57236"/>
                </a:lnTo>
                <a:lnTo>
                  <a:pt x="1223713" y="42406"/>
                </a:lnTo>
                <a:lnTo>
                  <a:pt x="1178953" y="29696"/>
                </a:lnTo>
                <a:lnTo>
                  <a:pt x="1133320" y="19163"/>
                </a:lnTo>
                <a:lnTo>
                  <a:pt x="1086871" y="10868"/>
                </a:lnTo>
                <a:lnTo>
                  <a:pt x="1039666" y="4869"/>
                </a:lnTo>
                <a:lnTo>
                  <a:pt x="991765" y="1227"/>
                </a:lnTo>
                <a:lnTo>
                  <a:pt x="943227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" y="7535636"/>
            <a:ext cx="1886585" cy="943610"/>
          </a:xfrm>
          <a:custGeom>
            <a:avLst/>
            <a:gdLst/>
            <a:ahLst/>
            <a:cxnLst/>
            <a:rect l="l" t="t" r="r" b="b"/>
            <a:pathLst>
              <a:path w="1886585" h="943609">
                <a:moveTo>
                  <a:pt x="1886455" y="0"/>
                </a:moveTo>
                <a:lnTo>
                  <a:pt x="0" y="0"/>
                </a:lnTo>
                <a:lnTo>
                  <a:pt x="1227" y="48537"/>
                </a:lnTo>
                <a:lnTo>
                  <a:pt x="4869" y="96437"/>
                </a:lnTo>
                <a:lnTo>
                  <a:pt x="10868" y="143641"/>
                </a:lnTo>
                <a:lnTo>
                  <a:pt x="19163" y="190089"/>
                </a:lnTo>
                <a:lnTo>
                  <a:pt x="29695" y="235722"/>
                </a:lnTo>
                <a:lnTo>
                  <a:pt x="42405" y="280481"/>
                </a:lnTo>
                <a:lnTo>
                  <a:pt x="57235" y="324307"/>
                </a:lnTo>
                <a:lnTo>
                  <a:pt x="74124" y="367140"/>
                </a:lnTo>
                <a:lnTo>
                  <a:pt x="93013" y="408922"/>
                </a:lnTo>
                <a:lnTo>
                  <a:pt x="113843" y="449592"/>
                </a:lnTo>
                <a:lnTo>
                  <a:pt x="136555" y="489091"/>
                </a:lnTo>
                <a:lnTo>
                  <a:pt x="161089" y="527361"/>
                </a:lnTo>
                <a:lnTo>
                  <a:pt x="187387" y="564342"/>
                </a:lnTo>
                <a:lnTo>
                  <a:pt x="215388" y="599974"/>
                </a:lnTo>
                <a:lnTo>
                  <a:pt x="245034" y="634199"/>
                </a:lnTo>
                <a:lnTo>
                  <a:pt x="276266" y="666957"/>
                </a:lnTo>
                <a:lnTo>
                  <a:pt x="309024" y="698189"/>
                </a:lnTo>
                <a:lnTo>
                  <a:pt x="343248" y="727835"/>
                </a:lnTo>
                <a:lnTo>
                  <a:pt x="378881" y="755837"/>
                </a:lnTo>
                <a:lnTo>
                  <a:pt x="415861" y="782135"/>
                </a:lnTo>
                <a:lnTo>
                  <a:pt x="454131" y="806670"/>
                </a:lnTo>
                <a:lnTo>
                  <a:pt x="493631" y="829382"/>
                </a:lnTo>
                <a:lnTo>
                  <a:pt x="534301" y="850212"/>
                </a:lnTo>
                <a:lnTo>
                  <a:pt x="576082" y="869102"/>
                </a:lnTo>
                <a:lnTo>
                  <a:pt x="618915" y="885991"/>
                </a:lnTo>
                <a:lnTo>
                  <a:pt x="662742" y="900820"/>
                </a:lnTo>
                <a:lnTo>
                  <a:pt x="707501" y="913531"/>
                </a:lnTo>
                <a:lnTo>
                  <a:pt x="753135" y="924064"/>
                </a:lnTo>
                <a:lnTo>
                  <a:pt x="799584" y="932359"/>
                </a:lnTo>
                <a:lnTo>
                  <a:pt x="846788" y="938357"/>
                </a:lnTo>
                <a:lnTo>
                  <a:pt x="894689" y="942000"/>
                </a:lnTo>
                <a:lnTo>
                  <a:pt x="943227" y="943227"/>
                </a:lnTo>
                <a:lnTo>
                  <a:pt x="991765" y="942000"/>
                </a:lnTo>
                <a:lnTo>
                  <a:pt x="1039666" y="938357"/>
                </a:lnTo>
                <a:lnTo>
                  <a:pt x="1086871" y="932359"/>
                </a:lnTo>
                <a:lnTo>
                  <a:pt x="1133320" y="924064"/>
                </a:lnTo>
                <a:lnTo>
                  <a:pt x="1178953" y="913531"/>
                </a:lnTo>
                <a:lnTo>
                  <a:pt x="1223713" y="900820"/>
                </a:lnTo>
                <a:lnTo>
                  <a:pt x="1267539" y="885991"/>
                </a:lnTo>
                <a:lnTo>
                  <a:pt x="1310373" y="869102"/>
                </a:lnTo>
                <a:lnTo>
                  <a:pt x="1352154" y="850212"/>
                </a:lnTo>
                <a:lnTo>
                  <a:pt x="1392824" y="829382"/>
                </a:lnTo>
                <a:lnTo>
                  <a:pt x="1432324" y="806670"/>
                </a:lnTo>
                <a:lnTo>
                  <a:pt x="1470593" y="782135"/>
                </a:lnTo>
                <a:lnTo>
                  <a:pt x="1507574" y="755837"/>
                </a:lnTo>
                <a:lnTo>
                  <a:pt x="1543206" y="727835"/>
                </a:lnTo>
                <a:lnTo>
                  <a:pt x="1577431" y="698189"/>
                </a:lnTo>
                <a:lnTo>
                  <a:pt x="1610189" y="666957"/>
                </a:lnTo>
                <a:lnTo>
                  <a:pt x="1641420" y="634199"/>
                </a:lnTo>
                <a:lnTo>
                  <a:pt x="1671067" y="599974"/>
                </a:lnTo>
                <a:lnTo>
                  <a:pt x="1699068" y="564342"/>
                </a:lnTo>
                <a:lnTo>
                  <a:pt x="1725366" y="527361"/>
                </a:lnTo>
                <a:lnTo>
                  <a:pt x="1749900" y="489091"/>
                </a:lnTo>
                <a:lnTo>
                  <a:pt x="1772612" y="449592"/>
                </a:lnTo>
                <a:lnTo>
                  <a:pt x="1793442" y="408922"/>
                </a:lnTo>
                <a:lnTo>
                  <a:pt x="1812331" y="367140"/>
                </a:lnTo>
                <a:lnTo>
                  <a:pt x="1829220" y="324307"/>
                </a:lnTo>
                <a:lnTo>
                  <a:pt x="1844049" y="280481"/>
                </a:lnTo>
                <a:lnTo>
                  <a:pt x="1856760" y="235722"/>
                </a:lnTo>
                <a:lnTo>
                  <a:pt x="1867292" y="190089"/>
                </a:lnTo>
                <a:lnTo>
                  <a:pt x="1875587" y="143641"/>
                </a:lnTo>
                <a:lnTo>
                  <a:pt x="1881585" y="96437"/>
                </a:lnTo>
                <a:lnTo>
                  <a:pt x="1885228" y="48537"/>
                </a:lnTo>
                <a:lnTo>
                  <a:pt x="1886455" y="0"/>
                </a:lnTo>
                <a:close/>
              </a:path>
            </a:pathLst>
          </a:custGeom>
          <a:solidFill>
            <a:srgbClr val="001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7629" y="9422098"/>
            <a:ext cx="3335654" cy="1886585"/>
          </a:xfrm>
          <a:custGeom>
            <a:avLst/>
            <a:gdLst/>
            <a:ahLst/>
            <a:cxnLst/>
            <a:rect l="l" t="t" r="r" b="b"/>
            <a:pathLst>
              <a:path w="3335654" h="1886584">
                <a:moveTo>
                  <a:pt x="1011174" y="774065"/>
                </a:moveTo>
                <a:lnTo>
                  <a:pt x="1007821" y="730364"/>
                </a:lnTo>
                <a:lnTo>
                  <a:pt x="997788" y="687489"/>
                </a:lnTo>
                <a:lnTo>
                  <a:pt x="981062" y="646290"/>
                </a:lnTo>
                <a:lnTo>
                  <a:pt x="957643" y="607568"/>
                </a:lnTo>
                <a:lnTo>
                  <a:pt x="927544" y="572173"/>
                </a:lnTo>
                <a:lnTo>
                  <a:pt x="892149" y="542074"/>
                </a:lnTo>
                <a:lnTo>
                  <a:pt x="853440" y="518655"/>
                </a:lnTo>
                <a:lnTo>
                  <a:pt x="812228" y="501942"/>
                </a:lnTo>
                <a:lnTo>
                  <a:pt x="769366" y="491896"/>
                </a:lnTo>
                <a:lnTo>
                  <a:pt x="725652" y="488556"/>
                </a:lnTo>
                <a:lnTo>
                  <a:pt x="681951" y="491896"/>
                </a:lnTo>
                <a:lnTo>
                  <a:pt x="639076" y="501942"/>
                </a:lnTo>
                <a:lnTo>
                  <a:pt x="597877" y="518655"/>
                </a:lnTo>
                <a:lnTo>
                  <a:pt x="559155" y="542074"/>
                </a:lnTo>
                <a:lnTo>
                  <a:pt x="523760" y="572173"/>
                </a:lnTo>
                <a:lnTo>
                  <a:pt x="505599" y="590346"/>
                </a:lnTo>
                <a:lnTo>
                  <a:pt x="487438" y="572173"/>
                </a:lnTo>
                <a:lnTo>
                  <a:pt x="452043" y="542074"/>
                </a:lnTo>
                <a:lnTo>
                  <a:pt x="413321" y="518655"/>
                </a:lnTo>
                <a:lnTo>
                  <a:pt x="372110" y="501942"/>
                </a:lnTo>
                <a:lnTo>
                  <a:pt x="329234" y="491896"/>
                </a:lnTo>
                <a:lnTo>
                  <a:pt x="285534" y="488556"/>
                </a:lnTo>
                <a:lnTo>
                  <a:pt x="241833" y="491896"/>
                </a:lnTo>
                <a:lnTo>
                  <a:pt x="198958" y="501942"/>
                </a:lnTo>
                <a:lnTo>
                  <a:pt x="157746" y="518655"/>
                </a:lnTo>
                <a:lnTo>
                  <a:pt x="119037" y="542074"/>
                </a:lnTo>
                <a:lnTo>
                  <a:pt x="83654" y="572173"/>
                </a:lnTo>
                <a:lnTo>
                  <a:pt x="53543" y="607568"/>
                </a:lnTo>
                <a:lnTo>
                  <a:pt x="30111" y="646290"/>
                </a:lnTo>
                <a:lnTo>
                  <a:pt x="13385" y="687489"/>
                </a:lnTo>
                <a:lnTo>
                  <a:pt x="3340" y="730364"/>
                </a:lnTo>
                <a:lnTo>
                  <a:pt x="0" y="774065"/>
                </a:lnTo>
                <a:lnTo>
                  <a:pt x="3340" y="817778"/>
                </a:lnTo>
                <a:lnTo>
                  <a:pt x="13385" y="860640"/>
                </a:lnTo>
                <a:lnTo>
                  <a:pt x="30111" y="901852"/>
                </a:lnTo>
                <a:lnTo>
                  <a:pt x="53543" y="940562"/>
                </a:lnTo>
                <a:lnTo>
                  <a:pt x="83654" y="975956"/>
                </a:lnTo>
                <a:lnTo>
                  <a:pt x="505599" y="1397914"/>
                </a:lnTo>
                <a:lnTo>
                  <a:pt x="927544" y="975956"/>
                </a:lnTo>
                <a:lnTo>
                  <a:pt x="957643" y="940562"/>
                </a:lnTo>
                <a:lnTo>
                  <a:pt x="981062" y="901852"/>
                </a:lnTo>
                <a:lnTo>
                  <a:pt x="997788" y="860640"/>
                </a:lnTo>
                <a:lnTo>
                  <a:pt x="1007821" y="817778"/>
                </a:lnTo>
                <a:lnTo>
                  <a:pt x="1011174" y="774065"/>
                </a:lnTo>
                <a:close/>
              </a:path>
              <a:path w="3335654" h="1886584">
                <a:moveTo>
                  <a:pt x="3335274" y="0"/>
                </a:moveTo>
                <a:lnTo>
                  <a:pt x="3287331" y="596"/>
                </a:lnTo>
                <a:lnTo>
                  <a:pt x="3239681" y="2387"/>
                </a:lnTo>
                <a:lnTo>
                  <a:pt x="3192348" y="5334"/>
                </a:lnTo>
                <a:lnTo>
                  <a:pt x="3145320" y="9448"/>
                </a:lnTo>
                <a:lnTo>
                  <a:pt x="3098647" y="14706"/>
                </a:lnTo>
                <a:lnTo>
                  <a:pt x="3052318" y="21082"/>
                </a:lnTo>
                <a:lnTo>
                  <a:pt x="3006344" y="28575"/>
                </a:lnTo>
                <a:lnTo>
                  <a:pt x="2960763" y="37172"/>
                </a:lnTo>
                <a:lnTo>
                  <a:pt x="2915564" y="46863"/>
                </a:lnTo>
                <a:lnTo>
                  <a:pt x="2870784" y="57619"/>
                </a:lnTo>
                <a:lnTo>
                  <a:pt x="2826410" y="69430"/>
                </a:lnTo>
                <a:lnTo>
                  <a:pt x="2782481" y="82283"/>
                </a:lnTo>
                <a:lnTo>
                  <a:pt x="2739009" y="96177"/>
                </a:lnTo>
                <a:lnTo>
                  <a:pt x="2695994" y="111074"/>
                </a:lnTo>
                <a:lnTo>
                  <a:pt x="2653461" y="126987"/>
                </a:lnTo>
                <a:lnTo>
                  <a:pt x="2611412" y="143878"/>
                </a:lnTo>
                <a:lnTo>
                  <a:pt x="2569870" y="161734"/>
                </a:lnTo>
                <a:lnTo>
                  <a:pt x="2528862" y="180568"/>
                </a:lnTo>
                <a:lnTo>
                  <a:pt x="2488374" y="200329"/>
                </a:lnTo>
                <a:lnTo>
                  <a:pt x="2448445" y="221030"/>
                </a:lnTo>
                <a:lnTo>
                  <a:pt x="2409075" y="242646"/>
                </a:lnTo>
                <a:lnTo>
                  <a:pt x="2370277" y="265163"/>
                </a:lnTo>
                <a:lnTo>
                  <a:pt x="2332075" y="288569"/>
                </a:lnTo>
                <a:lnTo>
                  <a:pt x="2294483" y="312851"/>
                </a:lnTo>
                <a:lnTo>
                  <a:pt x="2257501" y="337997"/>
                </a:lnTo>
                <a:lnTo>
                  <a:pt x="2221153" y="363982"/>
                </a:lnTo>
                <a:lnTo>
                  <a:pt x="2185466" y="390791"/>
                </a:lnTo>
                <a:lnTo>
                  <a:pt x="2150427" y="418426"/>
                </a:lnTo>
                <a:lnTo>
                  <a:pt x="2116074" y="446874"/>
                </a:lnTo>
                <a:lnTo>
                  <a:pt x="2082406" y="476097"/>
                </a:lnTo>
                <a:lnTo>
                  <a:pt x="2049437" y="506107"/>
                </a:lnTo>
                <a:lnTo>
                  <a:pt x="2017191" y="536867"/>
                </a:lnTo>
                <a:lnTo>
                  <a:pt x="1985683" y="568375"/>
                </a:lnTo>
                <a:lnTo>
                  <a:pt x="1954923" y="600621"/>
                </a:lnTo>
                <a:lnTo>
                  <a:pt x="1924913" y="633590"/>
                </a:lnTo>
                <a:lnTo>
                  <a:pt x="1895690" y="667258"/>
                </a:lnTo>
                <a:lnTo>
                  <a:pt x="1867255" y="701611"/>
                </a:lnTo>
                <a:lnTo>
                  <a:pt x="1839607" y="736650"/>
                </a:lnTo>
                <a:lnTo>
                  <a:pt x="1812798" y="772337"/>
                </a:lnTo>
                <a:lnTo>
                  <a:pt x="1786813" y="808685"/>
                </a:lnTo>
                <a:lnTo>
                  <a:pt x="1761667" y="845667"/>
                </a:lnTo>
                <a:lnTo>
                  <a:pt x="1737385" y="883259"/>
                </a:lnTo>
                <a:lnTo>
                  <a:pt x="1713979" y="921461"/>
                </a:lnTo>
                <a:lnTo>
                  <a:pt x="1691462" y="960259"/>
                </a:lnTo>
                <a:lnTo>
                  <a:pt x="1669846" y="999629"/>
                </a:lnTo>
                <a:lnTo>
                  <a:pt x="1649145" y="1039558"/>
                </a:lnTo>
                <a:lnTo>
                  <a:pt x="1629384" y="1080046"/>
                </a:lnTo>
                <a:lnTo>
                  <a:pt x="1610563" y="1121054"/>
                </a:lnTo>
                <a:lnTo>
                  <a:pt x="1592694" y="1162596"/>
                </a:lnTo>
                <a:lnTo>
                  <a:pt x="1575803" y="1204645"/>
                </a:lnTo>
                <a:lnTo>
                  <a:pt x="1559902" y="1247178"/>
                </a:lnTo>
                <a:lnTo>
                  <a:pt x="1544993" y="1290193"/>
                </a:lnTo>
                <a:lnTo>
                  <a:pt x="1531112" y="1333665"/>
                </a:lnTo>
                <a:lnTo>
                  <a:pt x="1518246" y="1377594"/>
                </a:lnTo>
                <a:lnTo>
                  <a:pt x="1506435" y="1421968"/>
                </a:lnTo>
                <a:lnTo>
                  <a:pt x="1495679" y="1466748"/>
                </a:lnTo>
                <a:lnTo>
                  <a:pt x="1486001" y="1511947"/>
                </a:lnTo>
                <a:lnTo>
                  <a:pt x="1477403" y="1557528"/>
                </a:lnTo>
                <a:lnTo>
                  <a:pt x="1469898" y="1603489"/>
                </a:lnTo>
                <a:lnTo>
                  <a:pt x="1463522" y="1649831"/>
                </a:lnTo>
                <a:lnTo>
                  <a:pt x="1458264" y="1696504"/>
                </a:lnTo>
                <a:lnTo>
                  <a:pt x="1454162" y="1743519"/>
                </a:lnTo>
                <a:lnTo>
                  <a:pt x="1451203" y="1790865"/>
                </a:lnTo>
                <a:lnTo>
                  <a:pt x="1449425" y="1838515"/>
                </a:lnTo>
                <a:lnTo>
                  <a:pt x="1448828" y="1886458"/>
                </a:lnTo>
                <a:lnTo>
                  <a:pt x="1496771" y="1885861"/>
                </a:lnTo>
                <a:lnTo>
                  <a:pt x="1544421" y="1884083"/>
                </a:lnTo>
                <a:lnTo>
                  <a:pt x="1591754" y="1881124"/>
                </a:lnTo>
                <a:lnTo>
                  <a:pt x="1638769" y="1877009"/>
                </a:lnTo>
                <a:lnTo>
                  <a:pt x="1685455" y="1871764"/>
                </a:lnTo>
                <a:lnTo>
                  <a:pt x="1731784" y="1865376"/>
                </a:lnTo>
                <a:lnTo>
                  <a:pt x="1777758" y="1857883"/>
                </a:lnTo>
                <a:lnTo>
                  <a:pt x="1823339" y="1849285"/>
                </a:lnTo>
                <a:lnTo>
                  <a:pt x="1868538" y="1839595"/>
                </a:lnTo>
                <a:lnTo>
                  <a:pt x="1913318" y="1828850"/>
                </a:lnTo>
                <a:lnTo>
                  <a:pt x="1957679" y="1817027"/>
                </a:lnTo>
                <a:lnTo>
                  <a:pt x="2001608" y="1804174"/>
                </a:lnTo>
                <a:lnTo>
                  <a:pt x="2045093" y="1790280"/>
                </a:lnTo>
                <a:lnTo>
                  <a:pt x="2088108" y="1775383"/>
                </a:lnTo>
                <a:lnTo>
                  <a:pt x="2130641" y="1759483"/>
                </a:lnTo>
                <a:lnTo>
                  <a:pt x="2172690" y="1742592"/>
                </a:lnTo>
                <a:lnTo>
                  <a:pt x="2214219" y="1724723"/>
                </a:lnTo>
                <a:lnTo>
                  <a:pt x="2255240" y="1705902"/>
                </a:lnTo>
                <a:lnTo>
                  <a:pt x="2295728" y="1686128"/>
                </a:lnTo>
                <a:lnTo>
                  <a:pt x="2335657" y="1665427"/>
                </a:lnTo>
                <a:lnTo>
                  <a:pt x="2375027" y="1643811"/>
                </a:lnTo>
                <a:lnTo>
                  <a:pt x="2413825" y="1621294"/>
                </a:lnTo>
                <a:lnTo>
                  <a:pt x="2452027" y="1597888"/>
                </a:lnTo>
                <a:lnTo>
                  <a:pt x="2489619" y="1573606"/>
                </a:lnTo>
                <a:lnTo>
                  <a:pt x="2526601" y="1548472"/>
                </a:lnTo>
                <a:lnTo>
                  <a:pt x="2562936" y="1522488"/>
                </a:lnTo>
                <a:lnTo>
                  <a:pt x="2598636" y="1495666"/>
                </a:lnTo>
                <a:lnTo>
                  <a:pt x="2633675" y="1468031"/>
                </a:lnTo>
                <a:lnTo>
                  <a:pt x="2668028" y="1439595"/>
                </a:lnTo>
                <a:lnTo>
                  <a:pt x="2701696" y="1410360"/>
                </a:lnTo>
                <a:lnTo>
                  <a:pt x="2734653" y="1380363"/>
                </a:lnTo>
                <a:lnTo>
                  <a:pt x="2766898" y="1349590"/>
                </a:lnTo>
                <a:lnTo>
                  <a:pt x="2798407" y="1318082"/>
                </a:lnTo>
                <a:lnTo>
                  <a:pt x="2829179" y="1285836"/>
                </a:lnTo>
                <a:lnTo>
                  <a:pt x="2859176" y="1252880"/>
                </a:lnTo>
                <a:lnTo>
                  <a:pt x="2888411" y="1219212"/>
                </a:lnTo>
                <a:lnTo>
                  <a:pt x="2916847" y="1184846"/>
                </a:lnTo>
                <a:lnTo>
                  <a:pt x="2944482" y="1149819"/>
                </a:lnTo>
                <a:lnTo>
                  <a:pt x="2971304" y="1114120"/>
                </a:lnTo>
                <a:lnTo>
                  <a:pt x="2997289" y="1077772"/>
                </a:lnTo>
                <a:lnTo>
                  <a:pt x="3022435" y="1040803"/>
                </a:lnTo>
                <a:lnTo>
                  <a:pt x="3046717" y="1003198"/>
                </a:lnTo>
                <a:lnTo>
                  <a:pt x="3070123" y="964996"/>
                </a:lnTo>
                <a:lnTo>
                  <a:pt x="3092640" y="926211"/>
                </a:lnTo>
                <a:lnTo>
                  <a:pt x="3114256" y="886841"/>
                </a:lnTo>
                <a:lnTo>
                  <a:pt x="3134957" y="846899"/>
                </a:lnTo>
                <a:lnTo>
                  <a:pt x="3154718" y="806424"/>
                </a:lnTo>
                <a:lnTo>
                  <a:pt x="3173539" y="765403"/>
                </a:lnTo>
                <a:lnTo>
                  <a:pt x="3191408" y="723861"/>
                </a:lnTo>
                <a:lnTo>
                  <a:pt x="3208299" y="681824"/>
                </a:lnTo>
                <a:lnTo>
                  <a:pt x="3224199" y="639279"/>
                </a:lnTo>
                <a:lnTo>
                  <a:pt x="3239109" y="596265"/>
                </a:lnTo>
                <a:lnTo>
                  <a:pt x="3252990" y="552792"/>
                </a:lnTo>
                <a:lnTo>
                  <a:pt x="3265855" y="508863"/>
                </a:lnTo>
                <a:lnTo>
                  <a:pt x="3277666" y="464502"/>
                </a:lnTo>
                <a:lnTo>
                  <a:pt x="3288423" y="419709"/>
                </a:lnTo>
                <a:lnTo>
                  <a:pt x="3298101" y="374523"/>
                </a:lnTo>
                <a:lnTo>
                  <a:pt x="3306699" y="328930"/>
                </a:lnTo>
                <a:lnTo>
                  <a:pt x="3314204" y="282968"/>
                </a:lnTo>
                <a:lnTo>
                  <a:pt x="3320580" y="236639"/>
                </a:lnTo>
                <a:lnTo>
                  <a:pt x="3325838" y="189953"/>
                </a:lnTo>
                <a:lnTo>
                  <a:pt x="3329940" y="142938"/>
                </a:lnTo>
                <a:lnTo>
                  <a:pt x="3332899" y="95592"/>
                </a:lnTo>
                <a:lnTo>
                  <a:pt x="3334677" y="47942"/>
                </a:lnTo>
                <a:lnTo>
                  <a:pt x="3335274" y="0"/>
                </a:lnTo>
                <a:close/>
              </a:path>
            </a:pathLst>
          </a:custGeom>
          <a:solidFill>
            <a:srgbClr val="FF7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1815" y="-1"/>
            <a:ext cx="9432284" cy="1129746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793902" y="10365324"/>
            <a:ext cx="943610" cy="943610"/>
          </a:xfrm>
          <a:custGeom>
            <a:avLst/>
            <a:gdLst/>
            <a:ahLst/>
            <a:cxnLst/>
            <a:rect l="l" t="t" r="r" b="b"/>
            <a:pathLst>
              <a:path w="943610" h="943609">
                <a:moveTo>
                  <a:pt x="0" y="0"/>
                </a:moveTo>
                <a:lnTo>
                  <a:pt x="0" y="471619"/>
                </a:lnTo>
                <a:lnTo>
                  <a:pt x="48221" y="474053"/>
                </a:lnTo>
                <a:lnTo>
                  <a:pt x="95049" y="481200"/>
                </a:lnTo>
                <a:lnTo>
                  <a:pt x="140247" y="492821"/>
                </a:lnTo>
                <a:lnTo>
                  <a:pt x="183577" y="508680"/>
                </a:lnTo>
                <a:lnTo>
                  <a:pt x="224804" y="528539"/>
                </a:lnTo>
                <a:lnTo>
                  <a:pt x="263689" y="552162"/>
                </a:lnTo>
                <a:lnTo>
                  <a:pt x="299995" y="579311"/>
                </a:lnTo>
                <a:lnTo>
                  <a:pt x="333487" y="609749"/>
                </a:lnTo>
                <a:lnTo>
                  <a:pt x="363926" y="643240"/>
                </a:lnTo>
                <a:lnTo>
                  <a:pt x="391075" y="679546"/>
                </a:lnTo>
                <a:lnTo>
                  <a:pt x="414698" y="718430"/>
                </a:lnTo>
                <a:lnTo>
                  <a:pt x="434557" y="759656"/>
                </a:lnTo>
                <a:lnTo>
                  <a:pt x="450416" y="802985"/>
                </a:lnTo>
                <a:lnTo>
                  <a:pt x="462037" y="848181"/>
                </a:lnTo>
                <a:lnTo>
                  <a:pt x="469184" y="895008"/>
                </a:lnTo>
                <a:lnTo>
                  <a:pt x="471619" y="943227"/>
                </a:lnTo>
                <a:lnTo>
                  <a:pt x="943217" y="943227"/>
                </a:lnTo>
                <a:lnTo>
                  <a:pt x="941990" y="894689"/>
                </a:lnTo>
                <a:lnTo>
                  <a:pt x="938347" y="846788"/>
                </a:lnTo>
                <a:lnTo>
                  <a:pt x="932349" y="799584"/>
                </a:lnTo>
                <a:lnTo>
                  <a:pt x="924054" y="753135"/>
                </a:lnTo>
                <a:lnTo>
                  <a:pt x="913521" y="707501"/>
                </a:lnTo>
                <a:lnTo>
                  <a:pt x="900811" y="662742"/>
                </a:lnTo>
                <a:lnTo>
                  <a:pt x="885982" y="618915"/>
                </a:lnTo>
                <a:lnTo>
                  <a:pt x="869093" y="576082"/>
                </a:lnTo>
                <a:lnTo>
                  <a:pt x="850204" y="534301"/>
                </a:lnTo>
                <a:lnTo>
                  <a:pt x="829374" y="493631"/>
                </a:lnTo>
                <a:lnTo>
                  <a:pt x="806662" y="454131"/>
                </a:lnTo>
                <a:lnTo>
                  <a:pt x="782128" y="415861"/>
                </a:lnTo>
                <a:lnTo>
                  <a:pt x="755830" y="378881"/>
                </a:lnTo>
                <a:lnTo>
                  <a:pt x="727829" y="343248"/>
                </a:lnTo>
                <a:lnTo>
                  <a:pt x="698183" y="309024"/>
                </a:lnTo>
                <a:lnTo>
                  <a:pt x="666952" y="276266"/>
                </a:lnTo>
                <a:lnTo>
                  <a:pt x="634194" y="245034"/>
                </a:lnTo>
                <a:lnTo>
                  <a:pt x="599970" y="215388"/>
                </a:lnTo>
                <a:lnTo>
                  <a:pt x="564338" y="187387"/>
                </a:lnTo>
                <a:lnTo>
                  <a:pt x="527358" y="161089"/>
                </a:lnTo>
                <a:lnTo>
                  <a:pt x="489088" y="136555"/>
                </a:lnTo>
                <a:lnTo>
                  <a:pt x="449589" y="113843"/>
                </a:lnTo>
                <a:lnTo>
                  <a:pt x="408920" y="93013"/>
                </a:lnTo>
                <a:lnTo>
                  <a:pt x="367139" y="74124"/>
                </a:lnTo>
                <a:lnTo>
                  <a:pt x="324306" y="57235"/>
                </a:lnTo>
                <a:lnTo>
                  <a:pt x="280480" y="42405"/>
                </a:lnTo>
                <a:lnTo>
                  <a:pt x="235721" y="29695"/>
                </a:lnTo>
                <a:lnTo>
                  <a:pt x="190088" y="19163"/>
                </a:lnTo>
                <a:lnTo>
                  <a:pt x="143640" y="10868"/>
                </a:lnTo>
                <a:lnTo>
                  <a:pt x="96437" y="4869"/>
                </a:lnTo>
                <a:lnTo>
                  <a:pt x="48537" y="1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793896" y="9422098"/>
            <a:ext cx="1886585" cy="943610"/>
          </a:xfrm>
          <a:custGeom>
            <a:avLst/>
            <a:gdLst/>
            <a:ahLst/>
            <a:cxnLst/>
            <a:rect l="l" t="t" r="r" b="b"/>
            <a:pathLst>
              <a:path w="1886585" h="943609">
                <a:moveTo>
                  <a:pt x="943216" y="0"/>
                </a:moveTo>
                <a:lnTo>
                  <a:pt x="471614" y="0"/>
                </a:lnTo>
                <a:lnTo>
                  <a:pt x="469188" y="48221"/>
                </a:lnTo>
                <a:lnTo>
                  <a:pt x="462038" y="95046"/>
                </a:lnTo>
                <a:lnTo>
                  <a:pt x="450418" y="140246"/>
                </a:lnTo>
                <a:lnTo>
                  <a:pt x="434555" y="183578"/>
                </a:lnTo>
                <a:lnTo>
                  <a:pt x="414693" y="224802"/>
                </a:lnTo>
                <a:lnTo>
                  <a:pt x="391071" y="263690"/>
                </a:lnTo>
                <a:lnTo>
                  <a:pt x="363931" y="299986"/>
                </a:lnTo>
                <a:lnTo>
                  <a:pt x="333489" y="333476"/>
                </a:lnTo>
                <a:lnTo>
                  <a:pt x="299999" y="363918"/>
                </a:lnTo>
                <a:lnTo>
                  <a:pt x="263690" y="391071"/>
                </a:lnTo>
                <a:lnTo>
                  <a:pt x="224802" y="414693"/>
                </a:lnTo>
                <a:lnTo>
                  <a:pt x="183578" y="434555"/>
                </a:lnTo>
                <a:lnTo>
                  <a:pt x="140246" y="450418"/>
                </a:lnTo>
                <a:lnTo>
                  <a:pt x="95046" y="462038"/>
                </a:lnTo>
                <a:lnTo>
                  <a:pt x="48221" y="469188"/>
                </a:lnTo>
                <a:lnTo>
                  <a:pt x="0" y="471614"/>
                </a:lnTo>
                <a:lnTo>
                  <a:pt x="0" y="943241"/>
                </a:lnTo>
                <a:lnTo>
                  <a:pt x="48539" y="942009"/>
                </a:lnTo>
                <a:lnTo>
                  <a:pt x="96431" y="938364"/>
                </a:lnTo>
                <a:lnTo>
                  <a:pt x="143637" y="932370"/>
                </a:lnTo>
                <a:lnTo>
                  <a:pt x="190093" y="924077"/>
                </a:lnTo>
                <a:lnTo>
                  <a:pt x="235724" y="913536"/>
                </a:lnTo>
                <a:lnTo>
                  <a:pt x="280479" y="900836"/>
                </a:lnTo>
                <a:lnTo>
                  <a:pt x="324307" y="886002"/>
                </a:lnTo>
                <a:lnTo>
                  <a:pt x="367144" y="869111"/>
                </a:lnTo>
                <a:lnTo>
                  <a:pt x="408914" y="850226"/>
                </a:lnTo>
                <a:lnTo>
                  <a:pt x="449592" y="829398"/>
                </a:lnTo>
                <a:lnTo>
                  <a:pt x="489089" y="806678"/>
                </a:lnTo>
                <a:lnTo>
                  <a:pt x="527354" y="782142"/>
                </a:lnTo>
                <a:lnTo>
                  <a:pt x="564337" y="755853"/>
                </a:lnTo>
                <a:lnTo>
                  <a:pt x="599973" y="727849"/>
                </a:lnTo>
                <a:lnTo>
                  <a:pt x="634199" y="698207"/>
                </a:lnTo>
                <a:lnTo>
                  <a:pt x="666953" y="666965"/>
                </a:lnTo>
                <a:lnTo>
                  <a:pt x="698182" y="634212"/>
                </a:lnTo>
                <a:lnTo>
                  <a:pt x="727824" y="599986"/>
                </a:lnTo>
                <a:lnTo>
                  <a:pt x="755827" y="564349"/>
                </a:lnTo>
                <a:lnTo>
                  <a:pt x="782129" y="527367"/>
                </a:lnTo>
                <a:lnTo>
                  <a:pt x="806665" y="489102"/>
                </a:lnTo>
                <a:lnTo>
                  <a:pt x="829373" y="449605"/>
                </a:lnTo>
                <a:lnTo>
                  <a:pt x="850201" y="408927"/>
                </a:lnTo>
                <a:lnTo>
                  <a:pt x="869099" y="367144"/>
                </a:lnTo>
                <a:lnTo>
                  <a:pt x="885977" y="324319"/>
                </a:lnTo>
                <a:lnTo>
                  <a:pt x="900811" y="280492"/>
                </a:lnTo>
                <a:lnTo>
                  <a:pt x="913523" y="235724"/>
                </a:lnTo>
                <a:lnTo>
                  <a:pt x="924052" y="190093"/>
                </a:lnTo>
                <a:lnTo>
                  <a:pt x="932345" y="143649"/>
                </a:lnTo>
                <a:lnTo>
                  <a:pt x="938352" y="96443"/>
                </a:lnTo>
                <a:lnTo>
                  <a:pt x="941984" y="48539"/>
                </a:lnTo>
                <a:lnTo>
                  <a:pt x="943216" y="0"/>
                </a:lnTo>
                <a:close/>
              </a:path>
              <a:path w="1886585" h="943609">
                <a:moveTo>
                  <a:pt x="1886458" y="471627"/>
                </a:moveTo>
                <a:lnTo>
                  <a:pt x="1838236" y="469188"/>
                </a:lnTo>
                <a:lnTo>
                  <a:pt x="1791411" y="462038"/>
                </a:lnTo>
                <a:lnTo>
                  <a:pt x="1746211" y="450418"/>
                </a:lnTo>
                <a:lnTo>
                  <a:pt x="1702879" y="434555"/>
                </a:lnTo>
                <a:lnTo>
                  <a:pt x="1661655" y="414705"/>
                </a:lnTo>
                <a:lnTo>
                  <a:pt x="1622767" y="391071"/>
                </a:lnTo>
                <a:lnTo>
                  <a:pt x="1586471" y="363931"/>
                </a:lnTo>
                <a:lnTo>
                  <a:pt x="1552981" y="333489"/>
                </a:lnTo>
                <a:lnTo>
                  <a:pt x="1522539" y="299999"/>
                </a:lnTo>
                <a:lnTo>
                  <a:pt x="1495386" y="263690"/>
                </a:lnTo>
                <a:lnTo>
                  <a:pt x="1471764" y="224802"/>
                </a:lnTo>
                <a:lnTo>
                  <a:pt x="1451902" y="183578"/>
                </a:lnTo>
                <a:lnTo>
                  <a:pt x="1436039" y="140246"/>
                </a:lnTo>
                <a:lnTo>
                  <a:pt x="1424419" y="95046"/>
                </a:lnTo>
                <a:lnTo>
                  <a:pt x="1417281" y="48221"/>
                </a:lnTo>
                <a:lnTo>
                  <a:pt x="1414843" y="0"/>
                </a:lnTo>
                <a:lnTo>
                  <a:pt x="943229" y="0"/>
                </a:lnTo>
                <a:lnTo>
                  <a:pt x="944448" y="48539"/>
                </a:lnTo>
                <a:lnTo>
                  <a:pt x="948093" y="96443"/>
                </a:lnTo>
                <a:lnTo>
                  <a:pt x="954087" y="143649"/>
                </a:lnTo>
                <a:lnTo>
                  <a:pt x="962393" y="190093"/>
                </a:lnTo>
                <a:lnTo>
                  <a:pt x="972921" y="235724"/>
                </a:lnTo>
                <a:lnTo>
                  <a:pt x="985634" y="280492"/>
                </a:lnTo>
                <a:lnTo>
                  <a:pt x="1000455" y="324307"/>
                </a:lnTo>
                <a:lnTo>
                  <a:pt x="1017346" y="367144"/>
                </a:lnTo>
                <a:lnTo>
                  <a:pt x="1036243" y="408927"/>
                </a:lnTo>
                <a:lnTo>
                  <a:pt x="1057071" y="449592"/>
                </a:lnTo>
                <a:lnTo>
                  <a:pt x="1079779" y="489102"/>
                </a:lnTo>
                <a:lnTo>
                  <a:pt x="1104315" y="527367"/>
                </a:lnTo>
                <a:lnTo>
                  <a:pt x="1130617" y="564349"/>
                </a:lnTo>
                <a:lnTo>
                  <a:pt x="1158608" y="599973"/>
                </a:lnTo>
                <a:lnTo>
                  <a:pt x="1188262" y="634199"/>
                </a:lnTo>
                <a:lnTo>
                  <a:pt x="1219492" y="666965"/>
                </a:lnTo>
                <a:lnTo>
                  <a:pt x="1252245" y="698195"/>
                </a:lnTo>
                <a:lnTo>
                  <a:pt x="1286471" y="727837"/>
                </a:lnTo>
                <a:lnTo>
                  <a:pt x="1322108" y="755840"/>
                </a:lnTo>
                <a:lnTo>
                  <a:pt x="1359090" y="782142"/>
                </a:lnTo>
                <a:lnTo>
                  <a:pt x="1397355" y="806678"/>
                </a:lnTo>
                <a:lnTo>
                  <a:pt x="1436852" y="829386"/>
                </a:lnTo>
                <a:lnTo>
                  <a:pt x="1477530" y="850214"/>
                </a:lnTo>
                <a:lnTo>
                  <a:pt x="1519313" y="869111"/>
                </a:lnTo>
                <a:lnTo>
                  <a:pt x="1562150" y="885990"/>
                </a:lnTo>
                <a:lnTo>
                  <a:pt x="1605965" y="900823"/>
                </a:lnTo>
                <a:lnTo>
                  <a:pt x="1650733" y="913536"/>
                </a:lnTo>
                <a:lnTo>
                  <a:pt x="1696364" y="924064"/>
                </a:lnTo>
                <a:lnTo>
                  <a:pt x="1742821" y="932357"/>
                </a:lnTo>
                <a:lnTo>
                  <a:pt x="1790026" y="938364"/>
                </a:lnTo>
                <a:lnTo>
                  <a:pt x="1837918" y="942009"/>
                </a:lnTo>
                <a:lnTo>
                  <a:pt x="1886458" y="943229"/>
                </a:lnTo>
                <a:lnTo>
                  <a:pt x="1886458" y="471627"/>
                </a:lnTo>
                <a:close/>
              </a:path>
            </a:pathLst>
          </a:custGeom>
          <a:solidFill>
            <a:srgbClr val="00B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37133" y="10365319"/>
            <a:ext cx="943610" cy="943610"/>
          </a:xfrm>
          <a:custGeom>
            <a:avLst/>
            <a:gdLst/>
            <a:ahLst/>
            <a:cxnLst/>
            <a:rect l="l" t="t" r="r" b="b"/>
            <a:pathLst>
              <a:path w="943610" h="943609">
                <a:moveTo>
                  <a:pt x="943227" y="0"/>
                </a:moveTo>
                <a:lnTo>
                  <a:pt x="894689" y="1227"/>
                </a:lnTo>
                <a:lnTo>
                  <a:pt x="846788" y="4869"/>
                </a:lnTo>
                <a:lnTo>
                  <a:pt x="799584" y="10868"/>
                </a:lnTo>
                <a:lnTo>
                  <a:pt x="753135" y="19163"/>
                </a:lnTo>
                <a:lnTo>
                  <a:pt x="707501" y="29695"/>
                </a:lnTo>
                <a:lnTo>
                  <a:pt x="662742" y="42406"/>
                </a:lnTo>
                <a:lnTo>
                  <a:pt x="618915" y="57235"/>
                </a:lnTo>
                <a:lnTo>
                  <a:pt x="576082" y="74124"/>
                </a:lnTo>
                <a:lnTo>
                  <a:pt x="534301" y="93013"/>
                </a:lnTo>
                <a:lnTo>
                  <a:pt x="493631" y="113843"/>
                </a:lnTo>
                <a:lnTo>
                  <a:pt x="454131" y="136555"/>
                </a:lnTo>
                <a:lnTo>
                  <a:pt x="415861" y="161090"/>
                </a:lnTo>
                <a:lnTo>
                  <a:pt x="378881" y="187387"/>
                </a:lnTo>
                <a:lnTo>
                  <a:pt x="343248" y="215389"/>
                </a:lnTo>
                <a:lnTo>
                  <a:pt x="309024" y="245035"/>
                </a:lnTo>
                <a:lnTo>
                  <a:pt x="276266" y="276267"/>
                </a:lnTo>
                <a:lnTo>
                  <a:pt x="245034" y="309025"/>
                </a:lnTo>
                <a:lnTo>
                  <a:pt x="215388" y="343250"/>
                </a:lnTo>
                <a:lnTo>
                  <a:pt x="187387" y="378883"/>
                </a:lnTo>
                <a:lnTo>
                  <a:pt x="161089" y="415864"/>
                </a:lnTo>
                <a:lnTo>
                  <a:pt x="136555" y="454134"/>
                </a:lnTo>
                <a:lnTo>
                  <a:pt x="113843" y="493634"/>
                </a:lnTo>
                <a:lnTo>
                  <a:pt x="93013" y="534305"/>
                </a:lnTo>
                <a:lnTo>
                  <a:pt x="74124" y="576087"/>
                </a:lnTo>
                <a:lnTo>
                  <a:pt x="57235" y="618920"/>
                </a:lnTo>
                <a:lnTo>
                  <a:pt x="42405" y="662747"/>
                </a:lnTo>
                <a:lnTo>
                  <a:pt x="29695" y="707508"/>
                </a:lnTo>
                <a:lnTo>
                  <a:pt x="19163" y="753142"/>
                </a:lnTo>
                <a:lnTo>
                  <a:pt x="10868" y="799592"/>
                </a:lnTo>
                <a:lnTo>
                  <a:pt x="4869" y="846797"/>
                </a:lnTo>
                <a:lnTo>
                  <a:pt x="1227" y="894699"/>
                </a:lnTo>
                <a:lnTo>
                  <a:pt x="0" y="943238"/>
                </a:lnTo>
                <a:lnTo>
                  <a:pt x="471608" y="943238"/>
                </a:lnTo>
                <a:lnTo>
                  <a:pt x="474043" y="895018"/>
                </a:lnTo>
                <a:lnTo>
                  <a:pt x="481190" y="848191"/>
                </a:lnTo>
                <a:lnTo>
                  <a:pt x="492812" y="802994"/>
                </a:lnTo>
                <a:lnTo>
                  <a:pt x="508671" y="759664"/>
                </a:lnTo>
                <a:lnTo>
                  <a:pt x="528531" y="718438"/>
                </a:lnTo>
                <a:lnTo>
                  <a:pt x="552155" y="679553"/>
                </a:lnTo>
                <a:lnTo>
                  <a:pt x="579305" y="643246"/>
                </a:lnTo>
                <a:lnTo>
                  <a:pt x="609744" y="609754"/>
                </a:lnTo>
                <a:lnTo>
                  <a:pt x="643236" y="579315"/>
                </a:lnTo>
                <a:lnTo>
                  <a:pt x="679543" y="552165"/>
                </a:lnTo>
                <a:lnTo>
                  <a:pt x="718428" y="528541"/>
                </a:lnTo>
                <a:lnTo>
                  <a:pt x="759654" y="508681"/>
                </a:lnTo>
                <a:lnTo>
                  <a:pt x="802984" y="492822"/>
                </a:lnTo>
                <a:lnTo>
                  <a:pt x="848181" y="481200"/>
                </a:lnTo>
                <a:lnTo>
                  <a:pt x="895008" y="474054"/>
                </a:lnTo>
                <a:lnTo>
                  <a:pt x="943227" y="471619"/>
                </a:lnTo>
                <a:lnTo>
                  <a:pt x="943227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964388" y="1179041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4" h="471805">
                <a:moveTo>
                  <a:pt x="235814" y="0"/>
                </a:moveTo>
                <a:lnTo>
                  <a:pt x="188286" y="4791"/>
                </a:lnTo>
                <a:lnTo>
                  <a:pt x="144020" y="18532"/>
                </a:lnTo>
                <a:lnTo>
                  <a:pt x="103963" y="40275"/>
                </a:lnTo>
                <a:lnTo>
                  <a:pt x="69064" y="69071"/>
                </a:lnTo>
                <a:lnTo>
                  <a:pt x="40270" y="103970"/>
                </a:lnTo>
                <a:lnTo>
                  <a:pt x="18530" y="144025"/>
                </a:lnTo>
                <a:lnTo>
                  <a:pt x="4790" y="188285"/>
                </a:lnTo>
                <a:lnTo>
                  <a:pt x="0" y="235804"/>
                </a:lnTo>
                <a:lnTo>
                  <a:pt x="4790" y="283325"/>
                </a:lnTo>
                <a:lnTo>
                  <a:pt x="18530" y="327588"/>
                </a:lnTo>
                <a:lnTo>
                  <a:pt x="40270" y="367642"/>
                </a:lnTo>
                <a:lnTo>
                  <a:pt x="69064" y="402541"/>
                </a:lnTo>
                <a:lnTo>
                  <a:pt x="103963" y="431335"/>
                </a:lnTo>
                <a:lnTo>
                  <a:pt x="144020" y="453077"/>
                </a:lnTo>
                <a:lnTo>
                  <a:pt x="188286" y="466817"/>
                </a:lnTo>
                <a:lnTo>
                  <a:pt x="235814" y="471608"/>
                </a:lnTo>
                <a:lnTo>
                  <a:pt x="283336" y="466817"/>
                </a:lnTo>
                <a:lnTo>
                  <a:pt x="327598" y="453077"/>
                </a:lnTo>
                <a:lnTo>
                  <a:pt x="367653" y="431335"/>
                </a:lnTo>
                <a:lnTo>
                  <a:pt x="402551" y="402541"/>
                </a:lnTo>
                <a:lnTo>
                  <a:pt x="431346" y="367642"/>
                </a:lnTo>
                <a:lnTo>
                  <a:pt x="453087" y="327588"/>
                </a:lnTo>
                <a:lnTo>
                  <a:pt x="466828" y="283325"/>
                </a:lnTo>
                <a:lnTo>
                  <a:pt x="471619" y="235804"/>
                </a:lnTo>
                <a:lnTo>
                  <a:pt x="466828" y="188285"/>
                </a:lnTo>
                <a:lnTo>
                  <a:pt x="453087" y="144025"/>
                </a:lnTo>
                <a:lnTo>
                  <a:pt x="431346" y="103970"/>
                </a:lnTo>
                <a:lnTo>
                  <a:pt x="402551" y="69071"/>
                </a:lnTo>
                <a:lnTo>
                  <a:pt x="367653" y="40275"/>
                </a:lnTo>
                <a:lnTo>
                  <a:pt x="327598" y="18532"/>
                </a:lnTo>
                <a:lnTo>
                  <a:pt x="283336" y="4791"/>
                </a:lnTo>
                <a:lnTo>
                  <a:pt x="235814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021164" y="235813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4" h="471805">
                <a:moveTo>
                  <a:pt x="235804" y="0"/>
                </a:moveTo>
                <a:lnTo>
                  <a:pt x="188282" y="4790"/>
                </a:lnTo>
                <a:lnTo>
                  <a:pt x="144020" y="18531"/>
                </a:lnTo>
                <a:lnTo>
                  <a:pt x="103965" y="40272"/>
                </a:lnTo>
                <a:lnTo>
                  <a:pt x="69067" y="69067"/>
                </a:lnTo>
                <a:lnTo>
                  <a:pt x="40272" y="103965"/>
                </a:lnTo>
                <a:lnTo>
                  <a:pt x="18531" y="144020"/>
                </a:lnTo>
                <a:lnTo>
                  <a:pt x="4790" y="188282"/>
                </a:lnTo>
                <a:lnTo>
                  <a:pt x="0" y="235804"/>
                </a:lnTo>
                <a:lnTo>
                  <a:pt x="4790" y="283322"/>
                </a:lnTo>
                <a:lnTo>
                  <a:pt x="18531" y="327583"/>
                </a:lnTo>
                <a:lnTo>
                  <a:pt x="40272" y="367638"/>
                </a:lnTo>
                <a:lnTo>
                  <a:pt x="69067" y="402537"/>
                </a:lnTo>
                <a:lnTo>
                  <a:pt x="103965" y="431332"/>
                </a:lnTo>
                <a:lnTo>
                  <a:pt x="144020" y="453075"/>
                </a:lnTo>
                <a:lnTo>
                  <a:pt x="188282" y="466817"/>
                </a:lnTo>
                <a:lnTo>
                  <a:pt x="235804" y="471608"/>
                </a:lnTo>
                <a:lnTo>
                  <a:pt x="283323" y="466817"/>
                </a:lnTo>
                <a:lnTo>
                  <a:pt x="327585" y="453075"/>
                </a:lnTo>
                <a:lnTo>
                  <a:pt x="367641" y="431332"/>
                </a:lnTo>
                <a:lnTo>
                  <a:pt x="402542" y="402537"/>
                </a:lnTo>
                <a:lnTo>
                  <a:pt x="431340" y="367638"/>
                </a:lnTo>
                <a:lnTo>
                  <a:pt x="453084" y="327583"/>
                </a:lnTo>
                <a:lnTo>
                  <a:pt x="466827" y="283322"/>
                </a:lnTo>
                <a:lnTo>
                  <a:pt x="471619" y="235804"/>
                </a:lnTo>
                <a:lnTo>
                  <a:pt x="466827" y="188282"/>
                </a:lnTo>
                <a:lnTo>
                  <a:pt x="453084" y="144020"/>
                </a:lnTo>
                <a:lnTo>
                  <a:pt x="431340" y="103965"/>
                </a:lnTo>
                <a:lnTo>
                  <a:pt x="402542" y="69067"/>
                </a:lnTo>
                <a:lnTo>
                  <a:pt x="367641" y="40272"/>
                </a:lnTo>
                <a:lnTo>
                  <a:pt x="327585" y="18531"/>
                </a:lnTo>
                <a:lnTo>
                  <a:pt x="283323" y="4790"/>
                </a:lnTo>
                <a:lnTo>
                  <a:pt x="235804" y="0"/>
                </a:lnTo>
                <a:close/>
              </a:path>
            </a:pathLst>
          </a:custGeom>
          <a:solidFill>
            <a:srgbClr val="00B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964396" y="235809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4" h="471805">
                <a:moveTo>
                  <a:pt x="235804" y="0"/>
                </a:moveTo>
                <a:lnTo>
                  <a:pt x="188282" y="4790"/>
                </a:lnTo>
                <a:lnTo>
                  <a:pt x="144020" y="18531"/>
                </a:lnTo>
                <a:lnTo>
                  <a:pt x="103965" y="40272"/>
                </a:lnTo>
                <a:lnTo>
                  <a:pt x="69067" y="69067"/>
                </a:lnTo>
                <a:lnTo>
                  <a:pt x="40272" y="103965"/>
                </a:lnTo>
                <a:lnTo>
                  <a:pt x="18531" y="144020"/>
                </a:lnTo>
                <a:lnTo>
                  <a:pt x="4790" y="188282"/>
                </a:lnTo>
                <a:lnTo>
                  <a:pt x="0" y="235804"/>
                </a:lnTo>
                <a:lnTo>
                  <a:pt x="4790" y="283329"/>
                </a:lnTo>
                <a:lnTo>
                  <a:pt x="18531" y="327594"/>
                </a:lnTo>
                <a:lnTo>
                  <a:pt x="40272" y="367650"/>
                </a:lnTo>
                <a:lnTo>
                  <a:pt x="69067" y="402550"/>
                </a:lnTo>
                <a:lnTo>
                  <a:pt x="103965" y="431345"/>
                </a:lnTo>
                <a:lnTo>
                  <a:pt x="144020" y="453087"/>
                </a:lnTo>
                <a:lnTo>
                  <a:pt x="188282" y="466828"/>
                </a:lnTo>
                <a:lnTo>
                  <a:pt x="235804" y="471619"/>
                </a:lnTo>
                <a:lnTo>
                  <a:pt x="283322" y="466828"/>
                </a:lnTo>
                <a:lnTo>
                  <a:pt x="327583" y="453087"/>
                </a:lnTo>
                <a:lnTo>
                  <a:pt x="367638" y="431345"/>
                </a:lnTo>
                <a:lnTo>
                  <a:pt x="402537" y="402550"/>
                </a:lnTo>
                <a:lnTo>
                  <a:pt x="431332" y="367650"/>
                </a:lnTo>
                <a:lnTo>
                  <a:pt x="453075" y="327594"/>
                </a:lnTo>
                <a:lnTo>
                  <a:pt x="466817" y="283329"/>
                </a:lnTo>
                <a:lnTo>
                  <a:pt x="471608" y="235804"/>
                </a:lnTo>
                <a:lnTo>
                  <a:pt x="466817" y="188282"/>
                </a:lnTo>
                <a:lnTo>
                  <a:pt x="453075" y="144020"/>
                </a:lnTo>
                <a:lnTo>
                  <a:pt x="431332" y="103965"/>
                </a:lnTo>
                <a:lnTo>
                  <a:pt x="402537" y="69067"/>
                </a:lnTo>
                <a:lnTo>
                  <a:pt x="367638" y="40272"/>
                </a:lnTo>
                <a:lnTo>
                  <a:pt x="327583" y="18531"/>
                </a:lnTo>
                <a:lnTo>
                  <a:pt x="283322" y="4790"/>
                </a:lnTo>
                <a:lnTo>
                  <a:pt x="235804" y="0"/>
                </a:lnTo>
                <a:close/>
              </a:path>
            </a:pathLst>
          </a:custGeom>
          <a:solidFill>
            <a:srgbClr val="00B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021165" y="707433"/>
            <a:ext cx="943610" cy="943610"/>
          </a:xfrm>
          <a:custGeom>
            <a:avLst/>
            <a:gdLst/>
            <a:ahLst/>
            <a:cxnLst/>
            <a:rect l="l" t="t" r="r" b="b"/>
            <a:pathLst>
              <a:path w="943609" h="943610">
                <a:moveTo>
                  <a:pt x="471601" y="707415"/>
                </a:moveTo>
                <a:lnTo>
                  <a:pt x="466813" y="659904"/>
                </a:lnTo>
                <a:lnTo>
                  <a:pt x="453072" y="615632"/>
                </a:lnTo>
                <a:lnTo>
                  <a:pt x="431330" y="575576"/>
                </a:lnTo>
                <a:lnTo>
                  <a:pt x="402526" y="540677"/>
                </a:lnTo>
                <a:lnTo>
                  <a:pt x="367639" y="511886"/>
                </a:lnTo>
                <a:lnTo>
                  <a:pt x="327583" y="490143"/>
                </a:lnTo>
                <a:lnTo>
                  <a:pt x="283324" y="476389"/>
                </a:lnTo>
                <a:lnTo>
                  <a:pt x="235800" y="471601"/>
                </a:lnTo>
                <a:lnTo>
                  <a:pt x="188277" y="476389"/>
                </a:lnTo>
                <a:lnTo>
                  <a:pt x="144018" y="490143"/>
                </a:lnTo>
                <a:lnTo>
                  <a:pt x="103962" y="511886"/>
                </a:lnTo>
                <a:lnTo>
                  <a:pt x="69062" y="540677"/>
                </a:lnTo>
                <a:lnTo>
                  <a:pt x="40271" y="575576"/>
                </a:lnTo>
                <a:lnTo>
                  <a:pt x="18529" y="615632"/>
                </a:lnTo>
                <a:lnTo>
                  <a:pt x="4787" y="659904"/>
                </a:lnTo>
                <a:lnTo>
                  <a:pt x="0" y="707415"/>
                </a:lnTo>
                <a:lnTo>
                  <a:pt x="4787" y="754938"/>
                </a:lnTo>
                <a:lnTo>
                  <a:pt x="18529" y="799198"/>
                </a:lnTo>
                <a:lnTo>
                  <a:pt x="40271" y="839254"/>
                </a:lnTo>
                <a:lnTo>
                  <a:pt x="69062" y="874153"/>
                </a:lnTo>
                <a:lnTo>
                  <a:pt x="103962" y="902944"/>
                </a:lnTo>
                <a:lnTo>
                  <a:pt x="144018" y="924687"/>
                </a:lnTo>
                <a:lnTo>
                  <a:pt x="188277" y="938428"/>
                </a:lnTo>
                <a:lnTo>
                  <a:pt x="235800" y="943229"/>
                </a:lnTo>
                <a:lnTo>
                  <a:pt x="283324" y="938428"/>
                </a:lnTo>
                <a:lnTo>
                  <a:pt x="327583" y="924687"/>
                </a:lnTo>
                <a:lnTo>
                  <a:pt x="367639" y="902944"/>
                </a:lnTo>
                <a:lnTo>
                  <a:pt x="402526" y="874153"/>
                </a:lnTo>
                <a:lnTo>
                  <a:pt x="431330" y="839254"/>
                </a:lnTo>
                <a:lnTo>
                  <a:pt x="453072" y="799198"/>
                </a:lnTo>
                <a:lnTo>
                  <a:pt x="466813" y="754938"/>
                </a:lnTo>
                <a:lnTo>
                  <a:pt x="471601" y="707415"/>
                </a:lnTo>
                <a:close/>
              </a:path>
              <a:path w="943609" h="943610">
                <a:moveTo>
                  <a:pt x="943216" y="235800"/>
                </a:moveTo>
                <a:lnTo>
                  <a:pt x="938428" y="188277"/>
                </a:lnTo>
                <a:lnTo>
                  <a:pt x="924687" y="144018"/>
                </a:lnTo>
                <a:lnTo>
                  <a:pt x="902944" y="103962"/>
                </a:lnTo>
                <a:lnTo>
                  <a:pt x="874153" y="69062"/>
                </a:lnTo>
                <a:lnTo>
                  <a:pt x="839254" y="40271"/>
                </a:lnTo>
                <a:lnTo>
                  <a:pt x="799198" y="18529"/>
                </a:lnTo>
                <a:lnTo>
                  <a:pt x="754938" y="4787"/>
                </a:lnTo>
                <a:lnTo>
                  <a:pt x="707415" y="0"/>
                </a:lnTo>
                <a:lnTo>
                  <a:pt x="659892" y="4787"/>
                </a:lnTo>
                <a:lnTo>
                  <a:pt x="615632" y="18529"/>
                </a:lnTo>
                <a:lnTo>
                  <a:pt x="575576" y="40271"/>
                </a:lnTo>
                <a:lnTo>
                  <a:pt x="540677" y="69062"/>
                </a:lnTo>
                <a:lnTo>
                  <a:pt x="511886" y="103962"/>
                </a:lnTo>
                <a:lnTo>
                  <a:pt x="490143" y="144018"/>
                </a:lnTo>
                <a:lnTo>
                  <a:pt x="476402" y="188277"/>
                </a:lnTo>
                <a:lnTo>
                  <a:pt x="471614" y="235800"/>
                </a:lnTo>
                <a:lnTo>
                  <a:pt x="476402" y="283324"/>
                </a:lnTo>
                <a:lnTo>
                  <a:pt x="490143" y="327596"/>
                </a:lnTo>
                <a:lnTo>
                  <a:pt x="511886" y="367652"/>
                </a:lnTo>
                <a:lnTo>
                  <a:pt x="540677" y="402551"/>
                </a:lnTo>
                <a:lnTo>
                  <a:pt x="575576" y="431342"/>
                </a:lnTo>
                <a:lnTo>
                  <a:pt x="615632" y="453085"/>
                </a:lnTo>
                <a:lnTo>
                  <a:pt x="659892" y="466826"/>
                </a:lnTo>
                <a:lnTo>
                  <a:pt x="707415" y="471614"/>
                </a:lnTo>
                <a:lnTo>
                  <a:pt x="754938" y="466826"/>
                </a:lnTo>
                <a:lnTo>
                  <a:pt x="799198" y="453085"/>
                </a:lnTo>
                <a:lnTo>
                  <a:pt x="839254" y="431342"/>
                </a:lnTo>
                <a:lnTo>
                  <a:pt x="874153" y="402551"/>
                </a:lnTo>
                <a:lnTo>
                  <a:pt x="902944" y="367652"/>
                </a:lnTo>
                <a:lnTo>
                  <a:pt x="924687" y="327596"/>
                </a:lnTo>
                <a:lnTo>
                  <a:pt x="938428" y="283324"/>
                </a:lnTo>
                <a:lnTo>
                  <a:pt x="943216" y="23580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1917" y="882605"/>
            <a:ext cx="120258" cy="12025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" y="2"/>
            <a:ext cx="5659374" cy="37729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7103" y="4525478"/>
            <a:ext cx="9695815" cy="213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03B9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003B9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338DCD"/>
                </a:solidFill>
                <a:latin typeface="Verdana"/>
                <a:cs typeface="Verdana"/>
              </a:defRPr>
            </a:lvl1pPr>
          </a:lstStyle>
          <a:p>
            <a:pPr marL="185420">
              <a:lnSpc>
                <a:spcPct val="100000"/>
              </a:lnSpc>
              <a:spcBef>
                <a:spcPts val="105"/>
              </a:spcBef>
            </a:pPr>
            <a:r>
              <a:rPr dirty="0"/>
              <a:t>стр.</a:t>
            </a:r>
            <a:r>
              <a:rPr spc="-5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3B9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003B9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338DCD"/>
                </a:solidFill>
                <a:latin typeface="Verdana"/>
                <a:cs typeface="Verdana"/>
              </a:defRPr>
            </a:lvl1pPr>
          </a:lstStyle>
          <a:p>
            <a:pPr marL="185420">
              <a:lnSpc>
                <a:spcPct val="100000"/>
              </a:lnSpc>
              <a:spcBef>
                <a:spcPts val="105"/>
              </a:spcBef>
            </a:pPr>
            <a:r>
              <a:rPr dirty="0"/>
              <a:t>стр.</a:t>
            </a:r>
            <a:r>
              <a:rPr spc="-5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3B9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820729" y="3176732"/>
            <a:ext cx="6284594" cy="6012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841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338DCD"/>
                </a:solidFill>
                <a:latin typeface="Verdana"/>
                <a:cs typeface="Verdana"/>
              </a:defRPr>
            </a:lvl1pPr>
          </a:lstStyle>
          <a:p>
            <a:pPr marL="185420">
              <a:lnSpc>
                <a:spcPct val="100000"/>
              </a:lnSpc>
              <a:spcBef>
                <a:spcPts val="105"/>
              </a:spcBef>
            </a:pPr>
            <a:r>
              <a:rPr dirty="0"/>
              <a:t>стр.</a:t>
            </a:r>
            <a:r>
              <a:rPr spc="-5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3B9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338DCD"/>
                </a:solidFill>
                <a:latin typeface="Verdana"/>
                <a:cs typeface="Verdana"/>
              </a:defRPr>
            </a:lvl1pPr>
          </a:lstStyle>
          <a:p>
            <a:pPr marL="185420">
              <a:lnSpc>
                <a:spcPct val="100000"/>
              </a:lnSpc>
              <a:spcBef>
                <a:spcPts val="105"/>
              </a:spcBef>
            </a:pPr>
            <a:r>
              <a:rPr dirty="0"/>
              <a:t>стр.</a:t>
            </a:r>
            <a:r>
              <a:rPr spc="-5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338DCD"/>
                </a:solidFill>
                <a:latin typeface="Verdana"/>
                <a:cs typeface="Verdana"/>
              </a:defRPr>
            </a:lvl1pPr>
          </a:lstStyle>
          <a:p>
            <a:pPr marL="185420">
              <a:lnSpc>
                <a:spcPct val="100000"/>
              </a:lnSpc>
              <a:spcBef>
                <a:spcPts val="105"/>
              </a:spcBef>
            </a:pPr>
            <a:r>
              <a:rPr dirty="0"/>
              <a:t>стр.</a:t>
            </a:r>
            <a:r>
              <a:rPr spc="-5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1965" y="1016382"/>
            <a:ext cx="18020169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03B9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99628" y="2344240"/>
            <a:ext cx="10664825" cy="4652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003B9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037988" y="10160117"/>
            <a:ext cx="1055373" cy="356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338DCD"/>
                </a:solidFill>
                <a:latin typeface="Verdana"/>
                <a:cs typeface="Verdana"/>
              </a:defRPr>
            </a:lvl1pPr>
          </a:lstStyle>
          <a:p>
            <a:pPr marL="185420">
              <a:lnSpc>
                <a:spcPct val="100000"/>
              </a:lnSpc>
              <a:spcBef>
                <a:spcPts val="105"/>
              </a:spcBef>
            </a:pPr>
            <a:r>
              <a:rPr dirty="0"/>
              <a:t>стр.</a:t>
            </a:r>
            <a:r>
              <a:rPr spc="-5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nta.com/i/postavshchikam/kontrol-kachestv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974850" y="3673475"/>
            <a:ext cx="13487400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6900" spc="-10" dirty="0">
                <a:solidFill>
                  <a:srgbClr val="FFFFFF"/>
                </a:solidFill>
              </a:rPr>
              <a:t>ИНФОРМАЦИЯ </a:t>
            </a:r>
            <a:r>
              <a:rPr sz="6900" dirty="0">
                <a:solidFill>
                  <a:srgbClr val="FFFFFF"/>
                </a:solidFill>
              </a:rPr>
              <a:t>ДЛЯ</a:t>
            </a:r>
            <a:r>
              <a:rPr sz="6900" spc="5" dirty="0">
                <a:solidFill>
                  <a:srgbClr val="FFFFFF"/>
                </a:solidFill>
              </a:rPr>
              <a:t> </a:t>
            </a:r>
            <a:r>
              <a:rPr sz="6900" spc="-10" dirty="0" smtClean="0">
                <a:solidFill>
                  <a:srgbClr val="FFFFFF"/>
                </a:solidFill>
              </a:rPr>
              <a:t>ПОСТАВЩИКА</a:t>
            </a:r>
            <a:r>
              <a:rPr lang="ru-RU" sz="6900" spc="-10" dirty="0" smtClean="0">
                <a:solidFill>
                  <a:srgbClr val="FFFFFF"/>
                </a:solidFill>
              </a:rPr>
              <a:t/>
            </a:r>
            <a:br>
              <a:rPr lang="ru-RU" sz="6900" spc="-10" dirty="0" smtClean="0">
                <a:solidFill>
                  <a:srgbClr val="FFFFFF"/>
                </a:solidFill>
              </a:rPr>
            </a:br>
            <a:r>
              <a:rPr lang="ru-RU" sz="6900" spc="-10" dirty="0" smtClean="0">
                <a:solidFill>
                  <a:srgbClr val="FFFFFF"/>
                </a:solidFill>
              </a:rPr>
              <a:t/>
            </a:r>
            <a:br>
              <a:rPr lang="ru-RU" sz="6900" spc="-10" dirty="0" smtClean="0">
                <a:solidFill>
                  <a:srgbClr val="FFFFFF"/>
                </a:solidFill>
              </a:rPr>
            </a:br>
            <a:r>
              <a:rPr lang="ru-RU" sz="6900" spc="-10" dirty="0" smtClean="0">
                <a:solidFill>
                  <a:srgbClr val="FFFFFF"/>
                </a:solidFill>
              </a:rPr>
              <a:t>Аудиты 2-й и 3-й стороны</a:t>
            </a:r>
            <a:endParaRPr sz="6900" dirty="0"/>
          </a:p>
        </p:txBody>
      </p:sp>
      <p:sp>
        <p:nvSpPr>
          <p:cNvPr id="3" name="object 3"/>
          <p:cNvSpPr txBox="1"/>
          <p:nvPr/>
        </p:nvSpPr>
        <p:spPr>
          <a:xfrm>
            <a:off x="2355850" y="8169275"/>
            <a:ext cx="4953000" cy="54502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450" dirty="0" smtClean="0">
                <a:solidFill>
                  <a:srgbClr val="FFB800"/>
                </a:solidFill>
                <a:latin typeface="Verdana"/>
                <a:cs typeface="Verdana"/>
              </a:rPr>
              <a:t>Сентябрь</a:t>
            </a:r>
            <a:r>
              <a:rPr sz="3450" spc="5" dirty="0" smtClean="0">
                <a:solidFill>
                  <a:srgbClr val="FFB800"/>
                </a:solidFill>
                <a:latin typeface="Verdana"/>
                <a:cs typeface="Verdana"/>
              </a:rPr>
              <a:t> </a:t>
            </a:r>
            <a:r>
              <a:rPr sz="3450" dirty="0">
                <a:solidFill>
                  <a:srgbClr val="FFB800"/>
                </a:solidFill>
                <a:latin typeface="Verdana"/>
                <a:cs typeface="Verdana"/>
              </a:rPr>
              <a:t>2025</a:t>
            </a:r>
            <a:r>
              <a:rPr sz="3450" spc="5" dirty="0">
                <a:solidFill>
                  <a:srgbClr val="FFB800"/>
                </a:solidFill>
                <a:latin typeface="Verdana"/>
                <a:cs typeface="Verdana"/>
              </a:rPr>
              <a:t> </a:t>
            </a:r>
            <a:r>
              <a:rPr sz="3450" spc="-25" dirty="0">
                <a:solidFill>
                  <a:srgbClr val="FFB800"/>
                </a:solidFill>
                <a:latin typeface="Verdana"/>
                <a:cs typeface="Verdana"/>
              </a:rPr>
              <a:t>г.</a:t>
            </a:r>
            <a:endParaRPr sz="345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1687692" y="8689481"/>
            <a:ext cx="475615" cy="475615"/>
            <a:chOff x="1531443" y="8437100"/>
            <a:chExt cx="475615" cy="475615"/>
          </a:xfrm>
        </p:grpSpPr>
        <p:sp>
          <p:nvSpPr>
            <p:cNvPr id="17" name="object 17"/>
            <p:cNvSpPr/>
            <p:nvPr/>
          </p:nvSpPr>
          <p:spPr>
            <a:xfrm>
              <a:off x="1531442" y="8437111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4" h="475615">
                  <a:moveTo>
                    <a:pt x="317017" y="137807"/>
                  </a:moveTo>
                  <a:lnTo>
                    <a:pt x="314833" y="135623"/>
                  </a:lnTo>
                  <a:lnTo>
                    <a:pt x="300990" y="135623"/>
                  </a:lnTo>
                  <a:lnTo>
                    <a:pt x="300990" y="151765"/>
                  </a:lnTo>
                  <a:lnTo>
                    <a:pt x="300990" y="186334"/>
                  </a:lnTo>
                  <a:lnTo>
                    <a:pt x="290258" y="175628"/>
                  </a:lnTo>
                  <a:lnTo>
                    <a:pt x="290258" y="198805"/>
                  </a:lnTo>
                  <a:lnTo>
                    <a:pt x="257822" y="198805"/>
                  </a:lnTo>
                  <a:lnTo>
                    <a:pt x="256336" y="197904"/>
                  </a:lnTo>
                  <a:lnTo>
                    <a:pt x="234861" y="176428"/>
                  </a:lnTo>
                  <a:lnTo>
                    <a:pt x="234861" y="198805"/>
                  </a:lnTo>
                  <a:lnTo>
                    <a:pt x="202196" y="198805"/>
                  </a:lnTo>
                  <a:lnTo>
                    <a:pt x="201231" y="198183"/>
                  </a:lnTo>
                  <a:lnTo>
                    <a:pt x="178612" y="175602"/>
                  </a:lnTo>
                  <a:lnTo>
                    <a:pt x="178612" y="198805"/>
                  </a:lnTo>
                  <a:lnTo>
                    <a:pt x="146926" y="198805"/>
                  </a:lnTo>
                  <a:lnTo>
                    <a:pt x="145732" y="197904"/>
                  </a:lnTo>
                  <a:lnTo>
                    <a:pt x="124282" y="176479"/>
                  </a:lnTo>
                  <a:lnTo>
                    <a:pt x="124282" y="198805"/>
                  </a:lnTo>
                  <a:lnTo>
                    <a:pt x="92329" y="198805"/>
                  </a:lnTo>
                  <a:lnTo>
                    <a:pt x="91503" y="198539"/>
                  </a:lnTo>
                  <a:lnTo>
                    <a:pt x="90843" y="198335"/>
                  </a:lnTo>
                  <a:lnTo>
                    <a:pt x="43878" y="151523"/>
                  </a:lnTo>
                  <a:lnTo>
                    <a:pt x="76530" y="151523"/>
                  </a:lnTo>
                  <a:lnTo>
                    <a:pt x="76898" y="151765"/>
                  </a:lnTo>
                  <a:lnTo>
                    <a:pt x="77203" y="151904"/>
                  </a:lnTo>
                  <a:lnTo>
                    <a:pt x="124282" y="198805"/>
                  </a:lnTo>
                  <a:lnTo>
                    <a:pt x="124282" y="176479"/>
                  </a:lnTo>
                  <a:lnTo>
                    <a:pt x="100634" y="152844"/>
                  </a:lnTo>
                  <a:lnTo>
                    <a:pt x="100495" y="152387"/>
                  </a:lnTo>
                  <a:lnTo>
                    <a:pt x="100025" y="151523"/>
                  </a:lnTo>
                  <a:lnTo>
                    <a:pt x="131787" y="151523"/>
                  </a:lnTo>
                  <a:lnTo>
                    <a:pt x="132943" y="152387"/>
                  </a:lnTo>
                  <a:lnTo>
                    <a:pt x="177965" y="197396"/>
                  </a:lnTo>
                  <a:lnTo>
                    <a:pt x="178130" y="197904"/>
                  </a:lnTo>
                  <a:lnTo>
                    <a:pt x="178612" y="198805"/>
                  </a:lnTo>
                  <a:lnTo>
                    <a:pt x="178612" y="175602"/>
                  </a:lnTo>
                  <a:lnTo>
                    <a:pt x="154495" y="151523"/>
                  </a:lnTo>
                  <a:lnTo>
                    <a:pt x="186575" y="151523"/>
                  </a:lnTo>
                  <a:lnTo>
                    <a:pt x="187756" y="151904"/>
                  </a:lnTo>
                  <a:lnTo>
                    <a:pt x="234861" y="198805"/>
                  </a:lnTo>
                  <a:lnTo>
                    <a:pt x="234861" y="176428"/>
                  </a:lnTo>
                  <a:lnTo>
                    <a:pt x="209969" y="151523"/>
                  </a:lnTo>
                  <a:lnTo>
                    <a:pt x="213347" y="151523"/>
                  </a:lnTo>
                  <a:lnTo>
                    <a:pt x="222592" y="151130"/>
                  </a:lnTo>
                  <a:lnTo>
                    <a:pt x="227622" y="150787"/>
                  </a:lnTo>
                  <a:lnTo>
                    <a:pt x="236080" y="150787"/>
                  </a:lnTo>
                  <a:lnTo>
                    <a:pt x="242163" y="152234"/>
                  </a:lnTo>
                  <a:lnTo>
                    <a:pt x="247497" y="155486"/>
                  </a:lnTo>
                  <a:lnTo>
                    <a:pt x="252298" y="160058"/>
                  </a:lnTo>
                  <a:lnTo>
                    <a:pt x="256844" y="165214"/>
                  </a:lnTo>
                  <a:lnTo>
                    <a:pt x="261442" y="170218"/>
                  </a:lnTo>
                  <a:lnTo>
                    <a:pt x="290258" y="198805"/>
                  </a:lnTo>
                  <a:lnTo>
                    <a:pt x="290258" y="175628"/>
                  </a:lnTo>
                  <a:lnTo>
                    <a:pt x="266357" y="151765"/>
                  </a:lnTo>
                  <a:lnTo>
                    <a:pt x="300990" y="151765"/>
                  </a:lnTo>
                  <a:lnTo>
                    <a:pt x="300990" y="135623"/>
                  </a:lnTo>
                  <a:lnTo>
                    <a:pt x="90233" y="135623"/>
                  </a:lnTo>
                  <a:lnTo>
                    <a:pt x="90284" y="134759"/>
                  </a:lnTo>
                  <a:lnTo>
                    <a:pt x="93065" y="133946"/>
                  </a:lnTo>
                  <a:lnTo>
                    <a:pt x="102781" y="131343"/>
                  </a:lnTo>
                  <a:lnTo>
                    <a:pt x="156552" y="116916"/>
                  </a:lnTo>
                  <a:lnTo>
                    <a:pt x="209765" y="102628"/>
                  </a:lnTo>
                  <a:lnTo>
                    <a:pt x="262597" y="88455"/>
                  </a:lnTo>
                  <a:lnTo>
                    <a:pt x="307073" y="76517"/>
                  </a:lnTo>
                  <a:lnTo>
                    <a:pt x="307378" y="76517"/>
                  </a:lnTo>
                  <a:lnTo>
                    <a:pt x="308787" y="74028"/>
                  </a:lnTo>
                  <a:lnTo>
                    <a:pt x="309054" y="73571"/>
                  </a:lnTo>
                  <a:lnTo>
                    <a:pt x="297294" y="29743"/>
                  </a:lnTo>
                  <a:lnTo>
                    <a:pt x="295224" y="22009"/>
                  </a:lnTo>
                  <a:lnTo>
                    <a:pt x="290322" y="3746"/>
                  </a:lnTo>
                  <a:lnTo>
                    <a:pt x="290322" y="64681"/>
                  </a:lnTo>
                  <a:lnTo>
                    <a:pt x="255371" y="74028"/>
                  </a:lnTo>
                  <a:lnTo>
                    <a:pt x="280924" y="29743"/>
                  </a:lnTo>
                  <a:lnTo>
                    <a:pt x="290322" y="64681"/>
                  </a:lnTo>
                  <a:lnTo>
                    <a:pt x="290322" y="3746"/>
                  </a:lnTo>
                  <a:lnTo>
                    <a:pt x="289687" y="1371"/>
                  </a:lnTo>
                  <a:lnTo>
                    <a:pt x="287350" y="0"/>
                  </a:lnTo>
                  <a:lnTo>
                    <a:pt x="266712" y="5537"/>
                  </a:lnTo>
                  <a:lnTo>
                    <a:pt x="266712" y="22009"/>
                  </a:lnTo>
                  <a:lnTo>
                    <a:pt x="265950" y="23622"/>
                  </a:lnTo>
                  <a:lnTo>
                    <a:pt x="241579" y="66217"/>
                  </a:lnTo>
                  <a:lnTo>
                    <a:pt x="201917" y="88379"/>
                  </a:lnTo>
                  <a:lnTo>
                    <a:pt x="216776" y="62839"/>
                  </a:lnTo>
                  <a:lnTo>
                    <a:pt x="223837" y="50520"/>
                  </a:lnTo>
                  <a:lnTo>
                    <a:pt x="230873" y="37884"/>
                  </a:lnTo>
                  <a:lnTo>
                    <a:pt x="231787" y="36220"/>
                  </a:lnTo>
                  <a:lnTo>
                    <a:pt x="233972" y="32194"/>
                  </a:lnTo>
                  <a:lnTo>
                    <a:pt x="237807" y="29095"/>
                  </a:lnTo>
                  <a:lnTo>
                    <a:pt x="251485" y="26454"/>
                  </a:lnTo>
                  <a:lnTo>
                    <a:pt x="258673" y="24130"/>
                  </a:lnTo>
                  <a:lnTo>
                    <a:pt x="266712" y="22009"/>
                  </a:lnTo>
                  <a:lnTo>
                    <a:pt x="266712" y="5537"/>
                  </a:lnTo>
                  <a:lnTo>
                    <a:pt x="213702" y="19748"/>
                  </a:lnTo>
                  <a:lnTo>
                    <a:pt x="213702" y="36220"/>
                  </a:lnTo>
                  <a:lnTo>
                    <a:pt x="211899" y="39370"/>
                  </a:lnTo>
                  <a:lnTo>
                    <a:pt x="210654" y="41605"/>
                  </a:lnTo>
                  <a:lnTo>
                    <a:pt x="196418" y="66217"/>
                  </a:lnTo>
                  <a:lnTo>
                    <a:pt x="189979" y="77444"/>
                  </a:lnTo>
                  <a:lnTo>
                    <a:pt x="183654" y="88722"/>
                  </a:lnTo>
                  <a:lnTo>
                    <a:pt x="181483" y="92646"/>
                  </a:lnTo>
                  <a:lnTo>
                    <a:pt x="181356" y="92862"/>
                  </a:lnTo>
                  <a:lnTo>
                    <a:pt x="178498" y="94996"/>
                  </a:lnTo>
                  <a:lnTo>
                    <a:pt x="174015" y="96012"/>
                  </a:lnTo>
                  <a:lnTo>
                    <a:pt x="167919" y="97485"/>
                  </a:lnTo>
                  <a:lnTo>
                    <a:pt x="148590" y="102628"/>
                  </a:lnTo>
                  <a:lnTo>
                    <a:pt x="169468" y="66421"/>
                  </a:lnTo>
                  <a:lnTo>
                    <a:pt x="178676" y="50520"/>
                  </a:lnTo>
                  <a:lnTo>
                    <a:pt x="181483" y="45669"/>
                  </a:lnTo>
                  <a:lnTo>
                    <a:pt x="182613" y="44538"/>
                  </a:lnTo>
                  <a:lnTo>
                    <a:pt x="213702" y="36220"/>
                  </a:lnTo>
                  <a:lnTo>
                    <a:pt x="213702" y="19748"/>
                  </a:lnTo>
                  <a:lnTo>
                    <a:pt x="160350" y="34048"/>
                  </a:lnTo>
                  <a:lnTo>
                    <a:pt x="160350" y="50520"/>
                  </a:lnTo>
                  <a:lnTo>
                    <a:pt x="136042" y="92646"/>
                  </a:lnTo>
                  <a:lnTo>
                    <a:pt x="127406" y="107518"/>
                  </a:lnTo>
                  <a:lnTo>
                    <a:pt x="126022" y="108597"/>
                  </a:lnTo>
                  <a:lnTo>
                    <a:pt x="117665" y="110934"/>
                  </a:lnTo>
                  <a:lnTo>
                    <a:pt x="95465" y="116916"/>
                  </a:lnTo>
                  <a:lnTo>
                    <a:pt x="96532" y="114808"/>
                  </a:lnTo>
                  <a:lnTo>
                    <a:pt x="97167" y="113411"/>
                  </a:lnTo>
                  <a:lnTo>
                    <a:pt x="119354" y="74993"/>
                  </a:lnTo>
                  <a:lnTo>
                    <a:pt x="160350" y="50520"/>
                  </a:lnTo>
                  <a:lnTo>
                    <a:pt x="160350" y="34048"/>
                  </a:lnTo>
                  <a:lnTo>
                    <a:pt x="106426" y="48501"/>
                  </a:lnTo>
                  <a:lnTo>
                    <a:pt x="106426" y="64922"/>
                  </a:lnTo>
                  <a:lnTo>
                    <a:pt x="105892" y="66217"/>
                  </a:lnTo>
                  <a:lnTo>
                    <a:pt x="105803" y="66421"/>
                  </a:lnTo>
                  <a:lnTo>
                    <a:pt x="105587" y="67170"/>
                  </a:lnTo>
                  <a:lnTo>
                    <a:pt x="90893" y="92646"/>
                  </a:lnTo>
                  <a:lnTo>
                    <a:pt x="74320" y="121335"/>
                  </a:lnTo>
                  <a:lnTo>
                    <a:pt x="73355" y="122631"/>
                  </a:lnTo>
                  <a:lnTo>
                    <a:pt x="64973" y="125006"/>
                  </a:lnTo>
                  <a:lnTo>
                    <a:pt x="41656" y="131343"/>
                  </a:lnTo>
                  <a:lnTo>
                    <a:pt x="46291" y="123329"/>
                  </a:lnTo>
                  <a:lnTo>
                    <a:pt x="71894" y="79057"/>
                  </a:lnTo>
                  <a:lnTo>
                    <a:pt x="74574" y="74422"/>
                  </a:lnTo>
                  <a:lnTo>
                    <a:pt x="75450" y="73304"/>
                  </a:lnTo>
                  <a:lnTo>
                    <a:pt x="106426" y="64922"/>
                  </a:lnTo>
                  <a:lnTo>
                    <a:pt x="106426" y="48501"/>
                  </a:lnTo>
                  <a:lnTo>
                    <a:pt x="53568" y="62674"/>
                  </a:lnTo>
                  <a:lnTo>
                    <a:pt x="53568" y="79057"/>
                  </a:lnTo>
                  <a:lnTo>
                    <a:pt x="28041" y="123329"/>
                  </a:lnTo>
                  <a:lnTo>
                    <a:pt x="18669" y="88722"/>
                  </a:lnTo>
                  <a:lnTo>
                    <a:pt x="18605" y="88455"/>
                  </a:lnTo>
                  <a:lnTo>
                    <a:pt x="53568" y="79057"/>
                  </a:lnTo>
                  <a:lnTo>
                    <a:pt x="53568" y="62674"/>
                  </a:lnTo>
                  <a:lnTo>
                    <a:pt x="1892" y="76517"/>
                  </a:lnTo>
                  <a:lnTo>
                    <a:pt x="0" y="79667"/>
                  </a:lnTo>
                  <a:lnTo>
                    <a:pt x="9042" y="114274"/>
                  </a:lnTo>
                  <a:lnTo>
                    <a:pt x="22186" y="151904"/>
                  </a:lnTo>
                  <a:lnTo>
                    <a:pt x="65735" y="195694"/>
                  </a:lnTo>
                  <a:lnTo>
                    <a:pt x="66840" y="196926"/>
                  </a:lnTo>
                  <a:lnTo>
                    <a:pt x="68364" y="198539"/>
                  </a:lnTo>
                  <a:lnTo>
                    <a:pt x="32639" y="198539"/>
                  </a:lnTo>
                  <a:lnTo>
                    <a:pt x="32524" y="186626"/>
                  </a:lnTo>
                  <a:lnTo>
                    <a:pt x="29578" y="183095"/>
                  </a:lnTo>
                  <a:lnTo>
                    <a:pt x="19926" y="183095"/>
                  </a:lnTo>
                  <a:lnTo>
                    <a:pt x="17068" y="186334"/>
                  </a:lnTo>
                  <a:lnTo>
                    <a:pt x="16865" y="186626"/>
                  </a:lnTo>
                  <a:lnTo>
                    <a:pt x="16865" y="377545"/>
                  </a:lnTo>
                  <a:lnTo>
                    <a:pt x="19735" y="380492"/>
                  </a:lnTo>
                  <a:lnTo>
                    <a:pt x="218579" y="380492"/>
                  </a:lnTo>
                  <a:lnTo>
                    <a:pt x="222021" y="377545"/>
                  </a:lnTo>
                  <a:lnTo>
                    <a:pt x="222237" y="367893"/>
                  </a:lnTo>
                  <a:lnTo>
                    <a:pt x="218694" y="364832"/>
                  </a:lnTo>
                  <a:lnTo>
                    <a:pt x="33032" y="364832"/>
                  </a:lnTo>
                  <a:lnTo>
                    <a:pt x="33032" y="214617"/>
                  </a:lnTo>
                  <a:lnTo>
                    <a:pt x="314452" y="214617"/>
                  </a:lnTo>
                  <a:lnTo>
                    <a:pt x="317017" y="212064"/>
                  </a:lnTo>
                  <a:lnTo>
                    <a:pt x="317017" y="198805"/>
                  </a:lnTo>
                  <a:lnTo>
                    <a:pt x="317017" y="186334"/>
                  </a:lnTo>
                  <a:lnTo>
                    <a:pt x="317017" y="151765"/>
                  </a:lnTo>
                  <a:lnTo>
                    <a:pt x="317017" y="150787"/>
                  </a:lnTo>
                  <a:lnTo>
                    <a:pt x="317017" y="137807"/>
                  </a:lnTo>
                  <a:close/>
                </a:path>
                <a:path w="475614" h="475615">
                  <a:moveTo>
                    <a:pt x="474980" y="412978"/>
                  </a:moveTo>
                  <a:lnTo>
                    <a:pt x="474954" y="407962"/>
                  </a:lnTo>
                  <a:lnTo>
                    <a:pt x="471944" y="404469"/>
                  </a:lnTo>
                  <a:lnTo>
                    <a:pt x="463232" y="404025"/>
                  </a:lnTo>
                  <a:lnTo>
                    <a:pt x="459879" y="407060"/>
                  </a:lnTo>
                  <a:lnTo>
                    <a:pt x="457682" y="423138"/>
                  </a:lnTo>
                  <a:lnTo>
                    <a:pt x="452323" y="427901"/>
                  </a:lnTo>
                  <a:lnTo>
                    <a:pt x="387743" y="427901"/>
                  </a:lnTo>
                  <a:lnTo>
                    <a:pt x="387743" y="444106"/>
                  </a:lnTo>
                  <a:lnTo>
                    <a:pt x="387743" y="459308"/>
                  </a:lnTo>
                  <a:lnTo>
                    <a:pt x="325221" y="459308"/>
                  </a:lnTo>
                  <a:lnTo>
                    <a:pt x="325221" y="444106"/>
                  </a:lnTo>
                  <a:lnTo>
                    <a:pt x="387743" y="444106"/>
                  </a:lnTo>
                  <a:lnTo>
                    <a:pt x="387743" y="427901"/>
                  </a:lnTo>
                  <a:lnTo>
                    <a:pt x="272084" y="427901"/>
                  </a:lnTo>
                  <a:lnTo>
                    <a:pt x="264134" y="426758"/>
                  </a:lnTo>
                  <a:lnTo>
                    <a:pt x="258432" y="423329"/>
                  </a:lnTo>
                  <a:lnTo>
                    <a:pt x="254990" y="417639"/>
                  </a:lnTo>
                  <a:lnTo>
                    <a:pt x="253834" y="409727"/>
                  </a:lnTo>
                  <a:lnTo>
                    <a:pt x="253822" y="328904"/>
                  </a:lnTo>
                  <a:lnTo>
                    <a:pt x="250926" y="325310"/>
                  </a:lnTo>
                  <a:lnTo>
                    <a:pt x="240982" y="325310"/>
                  </a:lnTo>
                  <a:lnTo>
                    <a:pt x="238048" y="328904"/>
                  </a:lnTo>
                  <a:lnTo>
                    <a:pt x="238061" y="411530"/>
                  </a:lnTo>
                  <a:lnTo>
                    <a:pt x="270357" y="443699"/>
                  </a:lnTo>
                  <a:lnTo>
                    <a:pt x="309003" y="443699"/>
                  </a:lnTo>
                  <a:lnTo>
                    <a:pt x="309003" y="459524"/>
                  </a:lnTo>
                  <a:lnTo>
                    <a:pt x="249567" y="459524"/>
                  </a:lnTo>
                  <a:lnTo>
                    <a:pt x="245973" y="462470"/>
                  </a:lnTo>
                  <a:lnTo>
                    <a:pt x="245960" y="472325"/>
                  </a:lnTo>
                  <a:lnTo>
                    <a:pt x="249580" y="475297"/>
                  </a:lnTo>
                  <a:lnTo>
                    <a:pt x="463448" y="475297"/>
                  </a:lnTo>
                  <a:lnTo>
                    <a:pt x="467067" y="472325"/>
                  </a:lnTo>
                  <a:lnTo>
                    <a:pt x="467067" y="462470"/>
                  </a:lnTo>
                  <a:lnTo>
                    <a:pt x="463448" y="459524"/>
                  </a:lnTo>
                  <a:lnTo>
                    <a:pt x="404177" y="459524"/>
                  </a:lnTo>
                  <a:lnTo>
                    <a:pt x="404177" y="459308"/>
                  </a:lnTo>
                  <a:lnTo>
                    <a:pt x="404177" y="444106"/>
                  </a:lnTo>
                  <a:lnTo>
                    <a:pt x="404177" y="443699"/>
                  </a:lnTo>
                  <a:lnTo>
                    <a:pt x="443953" y="443699"/>
                  </a:lnTo>
                  <a:lnTo>
                    <a:pt x="456171" y="440956"/>
                  </a:lnTo>
                  <a:lnTo>
                    <a:pt x="465975" y="434213"/>
                  </a:lnTo>
                  <a:lnTo>
                    <a:pt x="470281" y="427901"/>
                  </a:lnTo>
                  <a:lnTo>
                    <a:pt x="472592" y="424510"/>
                  </a:lnTo>
                  <a:lnTo>
                    <a:pt x="474980" y="412978"/>
                  </a:lnTo>
                  <a:close/>
                </a:path>
                <a:path w="475614" h="475615">
                  <a:moveTo>
                    <a:pt x="474992" y="340055"/>
                  </a:moveTo>
                  <a:lnTo>
                    <a:pt x="474967" y="301066"/>
                  </a:lnTo>
                  <a:lnTo>
                    <a:pt x="443750" y="269938"/>
                  </a:lnTo>
                  <a:lnTo>
                    <a:pt x="438480" y="269824"/>
                  </a:lnTo>
                  <a:lnTo>
                    <a:pt x="433222" y="269989"/>
                  </a:lnTo>
                  <a:lnTo>
                    <a:pt x="418706" y="269697"/>
                  </a:lnTo>
                  <a:lnTo>
                    <a:pt x="412305" y="263372"/>
                  </a:lnTo>
                  <a:lnTo>
                    <a:pt x="411810" y="254063"/>
                  </a:lnTo>
                  <a:lnTo>
                    <a:pt x="408914" y="241173"/>
                  </a:lnTo>
                  <a:lnTo>
                    <a:pt x="402069" y="231228"/>
                  </a:lnTo>
                  <a:lnTo>
                    <a:pt x="391896" y="224828"/>
                  </a:lnTo>
                  <a:lnTo>
                    <a:pt x="378980" y="222516"/>
                  </a:lnTo>
                  <a:lnTo>
                    <a:pt x="334060" y="222516"/>
                  </a:lnTo>
                  <a:lnTo>
                    <a:pt x="301218" y="254063"/>
                  </a:lnTo>
                  <a:lnTo>
                    <a:pt x="300723" y="263613"/>
                  </a:lnTo>
                  <a:lnTo>
                    <a:pt x="294284" y="269773"/>
                  </a:lnTo>
                  <a:lnTo>
                    <a:pt x="279158" y="269976"/>
                  </a:lnTo>
                  <a:lnTo>
                    <a:pt x="273723" y="269786"/>
                  </a:lnTo>
                  <a:lnTo>
                    <a:pt x="268300" y="269976"/>
                  </a:lnTo>
                  <a:lnTo>
                    <a:pt x="238099" y="299085"/>
                  </a:lnTo>
                  <a:lnTo>
                    <a:pt x="237705" y="305092"/>
                  </a:lnTo>
                  <a:lnTo>
                    <a:pt x="240563" y="309067"/>
                  </a:lnTo>
                  <a:lnTo>
                    <a:pt x="250151" y="309638"/>
                  </a:lnTo>
                  <a:lnTo>
                    <a:pt x="253199" y="306400"/>
                  </a:lnTo>
                  <a:lnTo>
                    <a:pt x="254838" y="291630"/>
                  </a:lnTo>
                  <a:lnTo>
                    <a:pt x="261099" y="285889"/>
                  </a:lnTo>
                  <a:lnTo>
                    <a:pt x="275145" y="285635"/>
                  </a:lnTo>
                  <a:lnTo>
                    <a:pt x="280250" y="285775"/>
                  </a:lnTo>
                  <a:lnTo>
                    <a:pt x="285343" y="285686"/>
                  </a:lnTo>
                  <a:lnTo>
                    <a:pt x="317004" y="254965"/>
                  </a:lnTo>
                  <a:lnTo>
                    <a:pt x="317500" y="244335"/>
                  </a:lnTo>
                  <a:lnTo>
                    <a:pt x="323684" y="238353"/>
                  </a:lnTo>
                  <a:lnTo>
                    <a:pt x="389496" y="238340"/>
                  </a:lnTo>
                  <a:lnTo>
                    <a:pt x="395478" y="244119"/>
                  </a:lnTo>
                  <a:lnTo>
                    <a:pt x="396062" y="255485"/>
                  </a:lnTo>
                  <a:lnTo>
                    <a:pt x="398284" y="265887"/>
                  </a:lnTo>
                  <a:lnTo>
                    <a:pt x="403555" y="274688"/>
                  </a:lnTo>
                  <a:lnTo>
                    <a:pt x="411416" y="281228"/>
                  </a:lnTo>
                  <a:lnTo>
                    <a:pt x="421386" y="284848"/>
                  </a:lnTo>
                  <a:lnTo>
                    <a:pt x="427786" y="285978"/>
                  </a:lnTo>
                  <a:lnTo>
                    <a:pt x="434479" y="285610"/>
                  </a:lnTo>
                  <a:lnTo>
                    <a:pt x="441032" y="285686"/>
                  </a:lnTo>
                  <a:lnTo>
                    <a:pt x="459232" y="384721"/>
                  </a:lnTo>
                  <a:lnTo>
                    <a:pt x="462165" y="388353"/>
                  </a:lnTo>
                  <a:lnTo>
                    <a:pt x="471995" y="388391"/>
                  </a:lnTo>
                  <a:lnTo>
                    <a:pt x="474980" y="384759"/>
                  </a:lnTo>
                  <a:lnTo>
                    <a:pt x="474992" y="340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2183" y="8517542"/>
              <a:ext cx="126299" cy="789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58912" y="8673242"/>
              <a:ext cx="284480" cy="176530"/>
            </a:xfrm>
            <a:custGeom>
              <a:avLst/>
              <a:gdLst/>
              <a:ahLst/>
              <a:cxnLst/>
              <a:rect l="l" t="t" r="r" b="b"/>
              <a:pathLst>
                <a:path w="284480" h="176529">
                  <a:moveTo>
                    <a:pt x="94818" y="45415"/>
                  </a:moveTo>
                  <a:lnTo>
                    <a:pt x="91884" y="43192"/>
                  </a:lnTo>
                  <a:lnTo>
                    <a:pt x="69164" y="31851"/>
                  </a:lnTo>
                  <a:lnTo>
                    <a:pt x="69164" y="49580"/>
                  </a:lnTo>
                  <a:lnTo>
                    <a:pt x="16027" y="76187"/>
                  </a:lnTo>
                  <a:lnTo>
                    <a:pt x="16027" y="22974"/>
                  </a:lnTo>
                  <a:lnTo>
                    <a:pt x="69164" y="49580"/>
                  </a:lnTo>
                  <a:lnTo>
                    <a:pt x="69164" y="31851"/>
                  </a:lnTo>
                  <a:lnTo>
                    <a:pt x="51384" y="22974"/>
                  </a:lnTo>
                  <a:lnTo>
                    <a:pt x="5308" y="0"/>
                  </a:lnTo>
                  <a:lnTo>
                    <a:pt x="12" y="3429"/>
                  </a:lnTo>
                  <a:lnTo>
                    <a:pt x="0" y="95885"/>
                  </a:lnTo>
                  <a:lnTo>
                    <a:pt x="5118" y="99237"/>
                  </a:lnTo>
                  <a:lnTo>
                    <a:pt x="51384" y="76187"/>
                  </a:lnTo>
                  <a:lnTo>
                    <a:pt x="91694" y="56083"/>
                  </a:lnTo>
                  <a:lnTo>
                    <a:pt x="94602" y="54076"/>
                  </a:lnTo>
                  <a:lnTo>
                    <a:pt x="94716" y="49580"/>
                  </a:lnTo>
                  <a:lnTo>
                    <a:pt x="94818" y="45415"/>
                  </a:lnTo>
                  <a:close/>
                </a:path>
                <a:path w="284480" h="176529">
                  <a:moveTo>
                    <a:pt x="165887" y="172212"/>
                  </a:moveTo>
                  <a:lnTo>
                    <a:pt x="165811" y="167932"/>
                  </a:lnTo>
                  <a:lnTo>
                    <a:pt x="165735" y="163652"/>
                  </a:lnTo>
                  <a:lnTo>
                    <a:pt x="162090" y="160134"/>
                  </a:lnTo>
                  <a:lnTo>
                    <a:pt x="153517" y="160286"/>
                  </a:lnTo>
                  <a:lnTo>
                    <a:pt x="150025" y="163906"/>
                  </a:lnTo>
                  <a:lnTo>
                    <a:pt x="150164" y="172478"/>
                  </a:lnTo>
                  <a:lnTo>
                    <a:pt x="153809" y="176009"/>
                  </a:lnTo>
                  <a:lnTo>
                    <a:pt x="162356" y="175856"/>
                  </a:lnTo>
                  <a:lnTo>
                    <a:pt x="165887" y="172212"/>
                  </a:lnTo>
                  <a:close/>
                </a:path>
                <a:path w="284480" h="176529">
                  <a:moveTo>
                    <a:pt x="252704" y="21399"/>
                  </a:moveTo>
                  <a:lnTo>
                    <a:pt x="249402" y="18161"/>
                  </a:lnTo>
                  <a:lnTo>
                    <a:pt x="239420" y="17881"/>
                  </a:lnTo>
                  <a:lnTo>
                    <a:pt x="234480" y="17995"/>
                  </a:lnTo>
                  <a:lnTo>
                    <a:pt x="229539" y="17995"/>
                  </a:lnTo>
                  <a:lnTo>
                    <a:pt x="224282" y="17995"/>
                  </a:lnTo>
                  <a:lnTo>
                    <a:pt x="219011" y="17881"/>
                  </a:lnTo>
                  <a:lnTo>
                    <a:pt x="208699" y="18161"/>
                  </a:lnTo>
                  <a:lnTo>
                    <a:pt x="205397" y="21386"/>
                  </a:lnTo>
                  <a:lnTo>
                    <a:pt x="205384" y="30353"/>
                  </a:lnTo>
                  <a:lnTo>
                    <a:pt x="208699" y="33667"/>
                  </a:lnTo>
                  <a:lnTo>
                    <a:pt x="229044" y="33832"/>
                  </a:lnTo>
                  <a:lnTo>
                    <a:pt x="249389" y="33667"/>
                  </a:lnTo>
                  <a:lnTo>
                    <a:pt x="252704" y="30353"/>
                  </a:lnTo>
                  <a:lnTo>
                    <a:pt x="252704" y="21399"/>
                  </a:lnTo>
                  <a:close/>
                </a:path>
                <a:path w="284480" h="176529">
                  <a:moveTo>
                    <a:pt x="252717" y="120573"/>
                  </a:moveTo>
                  <a:lnTo>
                    <a:pt x="251117" y="112839"/>
                  </a:lnTo>
                  <a:lnTo>
                    <a:pt x="250850" y="111518"/>
                  </a:lnTo>
                  <a:lnTo>
                    <a:pt x="245770" y="103974"/>
                  </a:lnTo>
                  <a:lnTo>
                    <a:pt x="238290" y="98907"/>
                  </a:lnTo>
                  <a:lnTo>
                    <a:pt x="236994" y="98640"/>
                  </a:lnTo>
                  <a:lnTo>
                    <a:pt x="236994" y="124764"/>
                  </a:lnTo>
                  <a:lnTo>
                    <a:pt x="233553" y="128397"/>
                  </a:lnTo>
                  <a:lnTo>
                    <a:pt x="224878" y="128701"/>
                  </a:lnTo>
                  <a:lnTo>
                    <a:pt x="221119" y="125006"/>
                  </a:lnTo>
                  <a:lnTo>
                    <a:pt x="221195" y="120573"/>
                  </a:lnTo>
                  <a:lnTo>
                    <a:pt x="221259" y="116306"/>
                  </a:lnTo>
                  <a:lnTo>
                    <a:pt x="224777" y="112839"/>
                  </a:lnTo>
                  <a:lnTo>
                    <a:pt x="233324" y="112839"/>
                  </a:lnTo>
                  <a:lnTo>
                    <a:pt x="236842" y="116306"/>
                  </a:lnTo>
                  <a:lnTo>
                    <a:pt x="236918" y="120573"/>
                  </a:lnTo>
                  <a:lnTo>
                    <a:pt x="236994" y="124764"/>
                  </a:lnTo>
                  <a:lnTo>
                    <a:pt x="236994" y="98640"/>
                  </a:lnTo>
                  <a:lnTo>
                    <a:pt x="229171" y="97015"/>
                  </a:lnTo>
                  <a:lnTo>
                    <a:pt x="219671" y="98907"/>
                  </a:lnTo>
                  <a:lnTo>
                    <a:pt x="219849" y="98907"/>
                  </a:lnTo>
                  <a:lnTo>
                    <a:pt x="212344" y="103974"/>
                  </a:lnTo>
                  <a:lnTo>
                    <a:pt x="207251" y="111518"/>
                  </a:lnTo>
                  <a:lnTo>
                    <a:pt x="205422" y="120573"/>
                  </a:lnTo>
                  <a:lnTo>
                    <a:pt x="205371" y="120802"/>
                  </a:lnTo>
                  <a:lnTo>
                    <a:pt x="207251" y="129895"/>
                  </a:lnTo>
                  <a:lnTo>
                    <a:pt x="212318" y="137388"/>
                  </a:lnTo>
                  <a:lnTo>
                    <a:pt x="219824" y="142481"/>
                  </a:lnTo>
                  <a:lnTo>
                    <a:pt x="228904" y="144348"/>
                  </a:lnTo>
                  <a:lnTo>
                    <a:pt x="238188" y="142481"/>
                  </a:lnTo>
                  <a:lnTo>
                    <a:pt x="245732" y="137388"/>
                  </a:lnTo>
                  <a:lnTo>
                    <a:pt x="250799" y="129895"/>
                  </a:lnTo>
                  <a:lnTo>
                    <a:pt x="251091" y="128701"/>
                  </a:lnTo>
                  <a:lnTo>
                    <a:pt x="252666" y="120802"/>
                  </a:lnTo>
                  <a:lnTo>
                    <a:pt x="252717" y="120573"/>
                  </a:lnTo>
                  <a:close/>
                </a:path>
                <a:path w="284480" h="176529">
                  <a:moveTo>
                    <a:pt x="284264" y="120218"/>
                  </a:moveTo>
                  <a:lnTo>
                    <a:pt x="280009" y="99428"/>
                  </a:lnTo>
                  <a:lnTo>
                    <a:pt x="279933" y="99072"/>
                  </a:lnTo>
                  <a:lnTo>
                    <a:pt x="268528" y="82245"/>
                  </a:lnTo>
                  <a:lnTo>
                    <a:pt x="268528" y="120218"/>
                  </a:lnTo>
                  <a:lnTo>
                    <a:pt x="265557" y="135674"/>
                  </a:lnTo>
                  <a:lnTo>
                    <a:pt x="257200" y="148336"/>
                  </a:lnTo>
                  <a:lnTo>
                    <a:pt x="244716" y="156921"/>
                  </a:lnTo>
                  <a:lnTo>
                    <a:pt x="229387" y="160147"/>
                  </a:lnTo>
                  <a:lnTo>
                    <a:pt x="213944" y="157137"/>
                  </a:lnTo>
                  <a:lnTo>
                    <a:pt x="201282" y="148717"/>
                  </a:lnTo>
                  <a:lnTo>
                    <a:pt x="192722" y="136207"/>
                  </a:lnTo>
                  <a:lnTo>
                    <a:pt x="189598" y="121081"/>
                  </a:lnTo>
                  <a:lnTo>
                    <a:pt x="189687" y="120218"/>
                  </a:lnTo>
                  <a:lnTo>
                    <a:pt x="192646" y="105460"/>
                  </a:lnTo>
                  <a:lnTo>
                    <a:pt x="201079" y="92862"/>
                  </a:lnTo>
                  <a:lnTo>
                    <a:pt x="213614" y="84353"/>
                  </a:lnTo>
                  <a:lnTo>
                    <a:pt x="228981" y="81191"/>
                  </a:lnTo>
                  <a:lnTo>
                    <a:pt x="244881" y="84353"/>
                  </a:lnTo>
                  <a:lnTo>
                    <a:pt x="244424" y="84353"/>
                  </a:lnTo>
                  <a:lnTo>
                    <a:pt x="256781" y="92595"/>
                  </a:lnTo>
                  <a:lnTo>
                    <a:pt x="265315" y="105029"/>
                  </a:lnTo>
                  <a:lnTo>
                    <a:pt x="268528" y="120218"/>
                  </a:lnTo>
                  <a:lnTo>
                    <a:pt x="268528" y="82245"/>
                  </a:lnTo>
                  <a:lnTo>
                    <a:pt x="268033" y="81508"/>
                  </a:lnTo>
                  <a:lnTo>
                    <a:pt x="267550" y="81191"/>
                  </a:lnTo>
                  <a:lnTo>
                    <a:pt x="250456" y="69684"/>
                  </a:lnTo>
                  <a:lnTo>
                    <a:pt x="207454" y="69811"/>
                  </a:lnTo>
                  <a:lnTo>
                    <a:pt x="178066" y="99428"/>
                  </a:lnTo>
                  <a:lnTo>
                    <a:pt x="173939" y="120218"/>
                  </a:lnTo>
                  <a:lnTo>
                    <a:pt x="173875" y="120523"/>
                  </a:lnTo>
                  <a:lnTo>
                    <a:pt x="173774" y="121081"/>
                  </a:lnTo>
                  <a:lnTo>
                    <a:pt x="178130" y="142125"/>
                  </a:lnTo>
                  <a:lnTo>
                    <a:pt x="178168" y="142328"/>
                  </a:lnTo>
                  <a:lnTo>
                    <a:pt x="190042" y="159778"/>
                  </a:lnTo>
                  <a:lnTo>
                    <a:pt x="207568" y="171615"/>
                  </a:lnTo>
                  <a:lnTo>
                    <a:pt x="228841" y="175958"/>
                  </a:lnTo>
                  <a:lnTo>
                    <a:pt x="250482" y="171615"/>
                  </a:lnTo>
                  <a:lnTo>
                    <a:pt x="279996" y="142125"/>
                  </a:lnTo>
                  <a:lnTo>
                    <a:pt x="284226" y="121081"/>
                  </a:lnTo>
                  <a:lnTo>
                    <a:pt x="284264" y="1202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139109" y="405954"/>
            <a:ext cx="13242925" cy="1314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000" dirty="0"/>
              <a:t>АУДИТЫ</a:t>
            </a:r>
            <a:r>
              <a:rPr sz="4000" spc="110" dirty="0"/>
              <a:t> </a:t>
            </a:r>
            <a:r>
              <a:rPr sz="4000" dirty="0"/>
              <a:t>ПРОИЗВОДСТВЕННЫХ</a:t>
            </a:r>
            <a:r>
              <a:rPr sz="4000" spc="114" dirty="0"/>
              <a:t> </a:t>
            </a:r>
            <a:r>
              <a:rPr sz="4000" spc="-10" dirty="0"/>
              <a:t>ПЛОЩАДОК: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4350" b="0" dirty="0">
                <a:latin typeface="Verdana"/>
                <a:cs typeface="Verdana"/>
              </a:rPr>
              <a:t>основные</a:t>
            </a:r>
            <a:r>
              <a:rPr sz="4350" b="0" spc="-5" dirty="0">
                <a:latin typeface="Verdana"/>
                <a:cs typeface="Verdana"/>
              </a:rPr>
              <a:t> </a:t>
            </a:r>
            <a:r>
              <a:rPr sz="4350" b="0" spc="-10" dirty="0">
                <a:latin typeface="Verdana"/>
                <a:cs typeface="Verdana"/>
              </a:rPr>
              <a:t>условия</a:t>
            </a:r>
            <a:endParaRPr sz="4350" dirty="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11140739"/>
            <a:ext cx="20104100" cy="168275"/>
          </a:xfrm>
          <a:custGeom>
            <a:avLst/>
            <a:gdLst/>
            <a:ahLst/>
            <a:cxnLst/>
            <a:rect l="l" t="t" r="r" b="b"/>
            <a:pathLst>
              <a:path w="20104100" h="168275">
                <a:moveTo>
                  <a:pt x="20104099" y="0"/>
                </a:moveTo>
                <a:lnTo>
                  <a:pt x="0" y="0"/>
                </a:lnTo>
                <a:lnTo>
                  <a:pt x="0" y="167816"/>
                </a:lnTo>
                <a:lnTo>
                  <a:pt x="20104099" y="16781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стр.</a:t>
            </a:r>
            <a:r>
              <a:rPr spc="-50" dirty="0"/>
              <a:t> </a:t>
            </a: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5" name="TextBox 34"/>
          <p:cNvSpPr txBox="1"/>
          <p:nvPr/>
        </p:nvSpPr>
        <p:spPr>
          <a:xfrm>
            <a:off x="1150194" y="2034496"/>
            <a:ext cx="18592800" cy="87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3463290" indent="-285750" algn="l">
              <a:lnSpc>
                <a:spcPts val="2510"/>
              </a:lnSpc>
              <a:spcBef>
                <a:spcPts val="445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Первичный Предварительный</a:t>
            </a:r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b="1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 </a:t>
            </a: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обязателен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перед включением товара в ассортимент СТМ. </a:t>
            </a:r>
            <a:endParaRPr lang="en-US" sz="2200" dirty="0" smtClean="0">
              <a:solidFill>
                <a:srgbClr val="003B9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98450" marR="3463290" indent="-285750" algn="l">
              <a:lnSpc>
                <a:spcPts val="2510"/>
              </a:lnSpc>
              <a:spcBef>
                <a:spcPts val="445"/>
              </a:spcBef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Плановые </a:t>
            </a:r>
            <a:r>
              <a:rPr lang="ru-RU" sz="2200" b="1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и </a:t>
            </a:r>
            <a:r>
              <a:rPr lang="ru-RU" sz="2200" b="1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Внеплановые </a:t>
            </a:r>
            <a:r>
              <a:rPr lang="ru-RU" sz="2200" b="1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аудиты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проводятся при продаже товаров. Подробнее о целях и основаниях аудитов — на слайдах: внеплановый аудит (стр. 5) и плановый аудит (стр. 6</a:t>
            </a: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).</a:t>
            </a:r>
          </a:p>
          <a:p>
            <a:pPr marL="12700" marR="3463290" algn="l">
              <a:lnSpc>
                <a:spcPts val="2510"/>
              </a:lnSpc>
              <a:spcBef>
                <a:spcPts val="445"/>
              </a:spcBef>
            </a:pPr>
            <a:endParaRPr lang="ru-RU" sz="2200" dirty="0" smtClean="0">
              <a:solidFill>
                <a:srgbClr val="003B9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98450" marR="3463290" indent="-285750" algn="l">
              <a:lnSpc>
                <a:spcPts val="2510"/>
              </a:lnSpc>
              <a:spcBef>
                <a:spcPts val="445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проводится на каждой работающей площадке, где выпускают </a:t>
            </a: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продукт. Если</a:t>
            </a:r>
            <a:r>
              <a:rPr lang="ru-RU" sz="2200" spc="-65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площадок</a:t>
            </a:r>
            <a:r>
              <a:rPr lang="ru-RU" sz="2200" spc="-65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несколько,</a:t>
            </a:r>
            <a:r>
              <a:rPr lang="ru-RU" sz="2200" spc="-6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то</a:t>
            </a:r>
            <a:r>
              <a:rPr lang="ru-RU" sz="2200" spc="-65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</a:t>
            </a:r>
            <a:r>
              <a:rPr lang="ru-RU" sz="2200" spc="-6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проводится</a:t>
            </a:r>
            <a:r>
              <a:rPr lang="ru-RU" sz="2200" spc="-6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на</a:t>
            </a:r>
            <a:r>
              <a:rPr lang="ru-RU" sz="2200" spc="-6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каждой</a:t>
            </a:r>
            <a:r>
              <a:rPr lang="ru-RU" sz="2200" spc="-6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из</a:t>
            </a:r>
            <a:r>
              <a:rPr lang="ru-RU" sz="2200" spc="-65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spc="-2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них.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 проводится только на работающей площадке, не останавливающей выпуск продукции и/или проведение складских </a:t>
            </a: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операций и по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всему ассортименту продукции, поставляемой в ЛЕНТУ.</a:t>
            </a:r>
          </a:p>
          <a:p>
            <a:pPr marL="12700" marR="3463290" algn="l">
              <a:lnSpc>
                <a:spcPts val="2510"/>
              </a:lnSpc>
              <a:spcBef>
                <a:spcPts val="445"/>
              </a:spcBef>
            </a:pPr>
            <a:endParaRPr lang="ru-RU" sz="22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98450" marR="3463290" indent="-285750" algn="l">
              <a:lnSpc>
                <a:spcPts val="2510"/>
              </a:lnSpc>
              <a:spcBef>
                <a:spcPts val="445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Аудитор проверяет документы, </a:t>
            </a: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здание,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оборудование и всё, что связано с производством, хранением, упаковкой и транспортировкой продукции. Возможен отбор проб с участием </a:t>
            </a: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аккредитованной лаборатории. </a:t>
            </a:r>
          </a:p>
          <a:p>
            <a:pPr marL="298450" marR="3463290" indent="-285750" algn="l">
              <a:lnSpc>
                <a:spcPts val="2510"/>
              </a:lnSpc>
              <a:spcBef>
                <a:spcPts val="445"/>
              </a:spcBef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03B9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98450" marR="3463290" indent="-285750" algn="l">
              <a:lnSpc>
                <a:spcPts val="2510"/>
              </a:lnSpc>
              <a:spcBef>
                <a:spcPts val="445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Аудитор</a:t>
            </a:r>
            <a:r>
              <a:rPr lang="ru-RU" sz="2200" spc="-25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–</a:t>
            </a:r>
            <a:r>
              <a:rPr lang="ru-RU" sz="2200" spc="-2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сотрудник</a:t>
            </a:r>
            <a:r>
              <a:rPr lang="ru-RU" sz="2200" spc="-2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Ленты</a:t>
            </a:r>
            <a:r>
              <a:rPr lang="ru-RU" sz="2200" spc="-25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или</a:t>
            </a:r>
            <a:r>
              <a:rPr lang="ru-RU" sz="2200" spc="-2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аудитор</a:t>
            </a:r>
            <a:r>
              <a:rPr lang="ru-RU" sz="2200" spc="-2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независимой</a:t>
            </a:r>
            <a:r>
              <a:rPr lang="ru-RU" sz="2200" spc="-2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аудиторской</a:t>
            </a:r>
            <a:r>
              <a:rPr lang="ru-RU" sz="2200" spc="-25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spc="-1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компании.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Порядок</a:t>
            </a:r>
            <a:r>
              <a:rPr lang="ru-RU" sz="2200" spc="-9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проведения</a:t>
            </a:r>
            <a:r>
              <a:rPr lang="ru-RU" sz="2200" spc="-8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аудита</a:t>
            </a:r>
            <a:r>
              <a:rPr lang="ru-RU" sz="2200" spc="-85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одинаков,</a:t>
            </a:r>
            <a:r>
              <a:rPr lang="ru-RU" sz="2200" spc="-8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независимо</a:t>
            </a:r>
            <a:r>
              <a:rPr lang="ru-RU" sz="2200" spc="-85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от</a:t>
            </a:r>
            <a:r>
              <a:rPr lang="ru-RU" sz="2200" spc="-9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spc="-1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исполнителя.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ru-RU" sz="2200" dirty="0" smtClean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3463290" algn="l">
              <a:lnSpc>
                <a:spcPts val="2510"/>
              </a:lnSpc>
              <a:spcBef>
                <a:spcPts val="445"/>
              </a:spcBef>
            </a:pPr>
            <a:endParaRPr lang="ru-RU" sz="22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98450" marR="3463290" indent="-285750" algn="l">
              <a:lnSpc>
                <a:spcPts val="2510"/>
              </a:lnSpc>
              <a:spcBef>
                <a:spcPts val="445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Если аудит производственной площадки пройден, это касается всех товаров, поставляемых в ТС ЛЕНТА. Если площадка не аттестована, поставки всех её товаров (включая брендовые, СТМ и сырьё) прекращаются. </a:t>
            </a:r>
            <a:endParaRPr lang="ru-RU" sz="2200" dirty="0" smtClean="0">
              <a:solidFill>
                <a:srgbClr val="003B9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98450" marR="3463290" indent="-285750" algn="l">
              <a:lnSpc>
                <a:spcPts val="2510"/>
              </a:lnSpc>
              <a:spcBef>
                <a:spcPts val="445"/>
              </a:spcBef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03B9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98450" marR="3463290" indent="-285750" algn="l">
              <a:lnSpc>
                <a:spcPts val="2510"/>
              </a:lnSpc>
              <a:spcBef>
                <a:spcPts val="445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Аудитор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запрашивает разрешение на фото или видеосъемку для сбора доказательств. Без этого будет сложно пересмотреть заключение аудитора в случае спора. </a:t>
            </a:r>
            <a:endParaRPr lang="ru-RU" sz="2200" dirty="0" smtClean="0">
              <a:solidFill>
                <a:srgbClr val="003B9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3463290" algn="l">
              <a:lnSpc>
                <a:spcPts val="2510"/>
              </a:lnSpc>
              <a:spcBef>
                <a:spcPts val="445"/>
              </a:spcBef>
            </a:pPr>
            <a:endParaRPr lang="ru-RU" sz="2200" dirty="0">
              <a:solidFill>
                <a:srgbClr val="003B9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98450" marR="3463290" indent="-285750" algn="l">
              <a:lnSpc>
                <a:spcPts val="2510"/>
              </a:lnSpc>
              <a:spcBef>
                <a:spcPts val="445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План</a:t>
            </a:r>
            <a:r>
              <a:rPr lang="ru-RU" sz="2200" spc="-5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аудита</a:t>
            </a:r>
            <a:r>
              <a:rPr lang="ru-RU" sz="2200" spc="-5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можно</a:t>
            </a:r>
            <a:r>
              <a:rPr lang="ru-RU" sz="2200" spc="-5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найти</a:t>
            </a:r>
            <a:r>
              <a:rPr lang="ru-RU" sz="2200" spc="-5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200" dirty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на </a:t>
            </a: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сайте </a:t>
            </a:r>
            <a:r>
              <a:rPr lang="ru-RU" sz="2400" dirty="0" smtClean="0">
                <a:hlinkClick r:id="rId4"/>
              </a:rPr>
              <a:t>Контроль качества | Для поставщиков «Лента»</a:t>
            </a:r>
            <a:r>
              <a:rPr lang="ru-RU" sz="2200" dirty="0" smtClean="0">
                <a:solidFill>
                  <a:srgbClr val="003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lang="ru-RU" sz="2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endParaRPr lang="ru-RU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8741" y="3525466"/>
            <a:ext cx="17946370" cy="3120390"/>
          </a:xfrm>
          <a:custGeom>
            <a:avLst/>
            <a:gdLst/>
            <a:ahLst/>
            <a:cxnLst/>
            <a:rect l="l" t="t" r="r" b="b"/>
            <a:pathLst>
              <a:path w="17946370" h="3120390">
                <a:moveTo>
                  <a:pt x="17786631" y="0"/>
                </a:moveTo>
                <a:lnTo>
                  <a:pt x="159220" y="0"/>
                </a:lnTo>
                <a:lnTo>
                  <a:pt x="108894" y="8117"/>
                </a:lnTo>
                <a:lnTo>
                  <a:pt x="65187" y="30721"/>
                </a:lnTo>
                <a:lnTo>
                  <a:pt x="30720" y="65189"/>
                </a:lnTo>
                <a:lnTo>
                  <a:pt x="8117" y="108899"/>
                </a:lnTo>
                <a:lnTo>
                  <a:pt x="0" y="159230"/>
                </a:lnTo>
                <a:lnTo>
                  <a:pt x="0" y="2960642"/>
                </a:lnTo>
                <a:lnTo>
                  <a:pt x="8117" y="3010973"/>
                </a:lnTo>
                <a:lnTo>
                  <a:pt x="30720" y="3054684"/>
                </a:lnTo>
                <a:lnTo>
                  <a:pt x="65187" y="3089152"/>
                </a:lnTo>
                <a:lnTo>
                  <a:pt x="108894" y="3111756"/>
                </a:lnTo>
                <a:lnTo>
                  <a:pt x="159220" y="3119873"/>
                </a:lnTo>
                <a:lnTo>
                  <a:pt x="17786631" y="3119873"/>
                </a:lnTo>
                <a:lnTo>
                  <a:pt x="17836958" y="3111756"/>
                </a:lnTo>
                <a:lnTo>
                  <a:pt x="17880668" y="3089152"/>
                </a:lnTo>
                <a:lnTo>
                  <a:pt x="17915137" y="3054684"/>
                </a:lnTo>
                <a:lnTo>
                  <a:pt x="17937743" y="3010973"/>
                </a:lnTo>
                <a:lnTo>
                  <a:pt x="17945861" y="2960642"/>
                </a:lnTo>
                <a:lnTo>
                  <a:pt x="17945861" y="159230"/>
                </a:lnTo>
                <a:lnTo>
                  <a:pt x="17937743" y="108899"/>
                </a:lnTo>
                <a:lnTo>
                  <a:pt x="17915137" y="65189"/>
                </a:lnTo>
                <a:lnTo>
                  <a:pt x="17880668" y="30721"/>
                </a:lnTo>
                <a:lnTo>
                  <a:pt x="17836958" y="8117"/>
                </a:lnTo>
                <a:lnTo>
                  <a:pt x="1778663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4131" y="2299809"/>
            <a:ext cx="3390900" cy="732790"/>
          </a:xfrm>
          <a:custGeom>
            <a:avLst/>
            <a:gdLst/>
            <a:ahLst/>
            <a:cxnLst/>
            <a:rect l="l" t="t" r="r" b="b"/>
            <a:pathLst>
              <a:path w="3390900" h="732789">
                <a:moveTo>
                  <a:pt x="3233346" y="0"/>
                </a:move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0" y="575144"/>
                </a:lnTo>
                <a:lnTo>
                  <a:pt x="8007" y="624787"/>
                </a:lnTo>
                <a:lnTo>
                  <a:pt x="30304" y="667903"/>
                </a:lnTo>
                <a:lnTo>
                  <a:pt x="64304" y="701903"/>
                </a:lnTo>
                <a:lnTo>
                  <a:pt x="107420" y="724200"/>
                </a:lnTo>
                <a:lnTo>
                  <a:pt x="157063" y="732208"/>
                </a:lnTo>
                <a:lnTo>
                  <a:pt x="3233346" y="732208"/>
                </a:lnTo>
                <a:lnTo>
                  <a:pt x="3282989" y="724200"/>
                </a:lnTo>
                <a:lnTo>
                  <a:pt x="3326104" y="701903"/>
                </a:lnTo>
                <a:lnTo>
                  <a:pt x="3360104" y="667903"/>
                </a:lnTo>
                <a:lnTo>
                  <a:pt x="3382402" y="624787"/>
                </a:lnTo>
                <a:lnTo>
                  <a:pt x="3390409" y="575144"/>
                </a:lnTo>
                <a:lnTo>
                  <a:pt x="3390409" y="157063"/>
                </a:lnTo>
                <a:lnTo>
                  <a:pt x="3382402" y="107420"/>
                </a:lnTo>
                <a:lnTo>
                  <a:pt x="3360104" y="64304"/>
                </a:lnTo>
                <a:lnTo>
                  <a:pt x="3326104" y="30304"/>
                </a:lnTo>
                <a:lnTo>
                  <a:pt x="3282989" y="8007"/>
                </a:lnTo>
                <a:lnTo>
                  <a:pt x="3233346" y="0"/>
                </a:lnTo>
                <a:close/>
              </a:path>
            </a:pathLst>
          </a:custGeom>
          <a:solidFill>
            <a:srgbClr val="18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8991" y="2485168"/>
            <a:ext cx="219329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Заявка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аудит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4131" y="3492855"/>
            <a:ext cx="3390900" cy="732790"/>
          </a:xfrm>
          <a:custGeom>
            <a:avLst/>
            <a:gdLst/>
            <a:ahLst/>
            <a:cxnLst/>
            <a:rect l="l" t="t" r="r" b="b"/>
            <a:pathLst>
              <a:path w="3390900" h="732789">
                <a:moveTo>
                  <a:pt x="3233346" y="0"/>
                </a:move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0" y="575144"/>
                </a:lnTo>
                <a:lnTo>
                  <a:pt x="8007" y="624787"/>
                </a:lnTo>
                <a:lnTo>
                  <a:pt x="30304" y="667903"/>
                </a:lnTo>
                <a:lnTo>
                  <a:pt x="64304" y="701903"/>
                </a:lnTo>
                <a:lnTo>
                  <a:pt x="107420" y="724200"/>
                </a:lnTo>
                <a:lnTo>
                  <a:pt x="157063" y="732208"/>
                </a:lnTo>
                <a:lnTo>
                  <a:pt x="3233346" y="732208"/>
                </a:lnTo>
                <a:lnTo>
                  <a:pt x="3282989" y="724200"/>
                </a:lnTo>
                <a:lnTo>
                  <a:pt x="3326104" y="701903"/>
                </a:lnTo>
                <a:lnTo>
                  <a:pt x="3360104" y="667903"/>
                </a:lnTo>
                <a:lnTo>
                  <a:pt x="3382402" y="624787"/>
                </a:lnTo>
                <a:lnTo>
                  <a:pt x="3390409" y="575144"/>
                </a:lnTo>
                <a:lnTo>
                  <a:pt x="3390409" y="157063"/>
                </a:lnTo>
                <a:lnTo>
                  <a:pt x="3382402" y="107420"/>
                </a:lnTo>
                <a:lnTo>
                  <a:pt x="3360104" y="64304"/>
                </a:lnTo>
                <a:lnTo>
                  <a:pt x="3326104" y="30304"/>
                </a:lnTo>
                <a:lnTo>
                  <a:pt x="3282989" y="8007"/>
                </a:lnTo>
                <a:lnTo>
                  <a:pt x="3233346" y="0"/>
                </a:lnTo>
                <a:close/>
              </a:path>
            </a:pathLst>
          </a:custGeom>
          <a:solidFill>
            <a:srgbClr val="18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35226" y="3552554"/>
            <a:ext cx="1880870" cy="57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285" marR="5080" indent="-109220">
              <a:lnSpc>
                <a:spcPct val="100800"/>
              </a:lnSpc>
              <a:spcBef>
                <a:spcPts val="95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Согласование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даты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аудита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4131" y="4685900"/>
            <a:ext cx="3390900" cy="732790"/>
          </a:xfrm>
          <a:custGeom>
            <a:avLst/>
            <a:gdLst/>
            <a:ahLst/>
            <a:cxnLst/>
            <a:rect l="l" t="t" r="r" b="b"/>
            <a:pathLst>
              <a:path w="3390900" h="732789">
                <a:moveTo>
                  <a:pt x="3233346" y="0"/>
                </a:move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0" y="575144"/>
                </a:lnTo>
                <a:lnTo>
                  <a:pt x="8007" y="624787"/>
                </a:lnTo>
                <a:lnTo>
                  <a:pt x="30304" y="667903"/>
                </a:lnTo>
                <a:lnTo>
                  <a:pt x="64304" y="701903"/>
                </a:lnTo>
                <a:lnTo>
                  <a:pt x="107420" y="724200"/>
                </a:lnTo>
                <a:lnTo>
                  <a:pt x="157063" y="732208"/>
                </a:lnTo>
                <a:lnTo>
                  <a:pt x="3233346" y="732208"/>
                </a:lnTo>
                <a:lnTo>
                  <a:pt x="3282989" y="724200"/>
                </a:lnTo>
                <a:lnTo>
                  <a:pt x="3326104" y="701903"/>
                </a:lnTo>
                <a:lnTo>
                  <a:pt x="3360104" y="667903"/>
                </a:lnTo>
                <a:lnTo>
                  <a:pt x="3382402" y="624787"/>
                </a:lnTo>
                <a:lnTo>
                  <a:pt x="3390409" y="575144"/>
                </a:lnTo>
                <a:lnTo>
                  <a:pt x="3390409" y="157063"/>
                </a:lnTo>
                <a:lnTo>
                  <a:pt x="3382402" y="107420"/>
                </a:lnTo>
                <a:lnTo>
                  <a:pt x="3360104" y="64304"/>
                </a:lnTo>
                <a:lnTo>
                  <a:pt x="3326104" y="30304"/>
                </a:lnTo>
                <a:lnTo>
                  <a:pt x="3282989" y="8007"/>
                </a:lnTo>
                <a:lnTo>
                  <a:pt x="3233346" y="0"/>
                </a:lnTo>
                <a:close/>
              </a:path>
            </a:pathLst>
          </a:custGeom>
          <a:solidFill>
            <a:srgbClr val="18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61281" y="4871256"/>
            <a:ext cx="262826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Проведение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аудита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4131" y="5878945"/>
            <a:ext cx="3390900" cy="732790"/>
          </a:xfrm>
          <a:custGeom>
            <a:avLst/>
            <a:gdLst/>
            <a:ahLst/>
            <a:cxnLst/>
            <a:rect l="l" t="t" r="r" b="b"/>
            <a:pathLst>
              <a:path w="3390900" h="732790">
                <a:moveTo>
                  <a:pt x="3233346" y="0"/>
                </a:move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0" y="575144"/>
                </a:lnTo>
                <a:lnTo>
                  <a:pt x="8007" y="624787"/>
                </a:lnTo>
                <a:lnTo>
                  <a:pt x="30304" y="667903"/>
                </a:lnTo>
                <a:lnTo>
                  <a:pt x="64304" y="701903"/>
                </a:lnTo>
                <a:lnTo>
                  <a:pt x="107420" y="724200"/>
                </a:lnTo>
                <a:lnTo>
                  <a:pt x="157063" y="732208"/>
                </a:lnTo>
                <a:lnTo>
                  <a:pt x="3233346" y="732208"/>
                </a:lnTo>
                <a:lnTo>
                  <a:pt x="3282989" y="724200"/>
                </a:lnTo>
                <a:lnTo>
                  <a:pt x="3326104" y="701903"/>
                </a:lnTo>
                <a:lnTo>
                  <a:pt x="3360104" y="667903"/>
                </a:lnTo>
                <a:lnTo>
                  <a:pt x="3382402" y="624787"/>
                </a:lnTo>
                <a:lnTo>
                  <a:pt x="3390409" y="575144"/>
                </a:lnTo>
                <a:lnTo>
                  <a:pt x="3390409" y="157063"/>
                </a:lnTo>
                <a:lnTo>
                  <a:pt x="3382402" y="107420"/>
                </a:lnTo>
                <a:lnTo>
                  <a:pt x="3360104" y="64304"/>
                </a:lnTo>
                <a:lnTo>
                  <a:pt x="3326104" y="30304"/>
                </a:lnTo>
                <a:lnTo>
                  <a:pt x="3282989" y="8007"/>
                </a:lnTo>
                <a:lnTo>
                  <a:pt x="3233346" y="0"/>
                </a:lnTo>
                <a:close/>
              </a:path>
            </a:pathLst>
          </a:custGeom>
          <a:solidFill>
            <a:srgbClr val="18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6580" y="5970056"/>
            <a:ext cx="2917825" cy="57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5205" marR="5080" indent="-993140">
              <a:lnSpc>
                <a:spcPct val="100800"/>
              </a:lnSpc>
              <a:spcBef>
                <a:spcPts val="95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Отчет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результатам аудита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4131" y="7071990"/>
            <a:ext cx="3390900" cy="732790"/>
          </a:xfrm>
          <a:custGeom>
            <a:avLst/>
            <a:gdLst/>
            <a:ahLst/>
            <a:cxnLst/>
            <a:rect l="l" t="t" r="r" b="b"/>
            <a:pathLst>
              <a:path w="3390900" h="732790">
                <a:moveTo>
                  <a:pt x="3233346" y="0"/>
                </a:move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0" y="575144"/>
                </a:lnTo>
                <a:lnTo>
                  <a:pt x="8007" y="624787"/>
                </a:lnTo>
                <a:lnTo>
                  <a:pt x="30304" y="667903"/>
                </a:lnTo>
                <a:lnTo>
                  <a:pt x="64304" y="701903"/>
                </a:lnTo>
                <a:lnTo>
                  <a:pt x="107420" y="724200"/>
                </a:lnTo>
                <a:lnTo>
                  <a:pt x="157063" y="732208"/>
                </a:lnTo>
                <a:lnTo>
                  <a:pt x="3233346" y="732208"/>
                </a:lnTo>
                <a:lnTo>
                  <a:pt x="3282989" y="724200"/>
                </a:lnTo>
                <a:lnTo>
                  <a:pt x="3326104" y="701903"/>
                </a:lnTo>
                <a:lnTo>
                  <a:pt x="3360104" y="667903"/>
                </a:lnTo>
                <a:lnTo>
                  <a:pt x="3382402" y="624787"/>
                </a:lnTo>
                <a:lnTo>
                  <a:pt x="3390409" y="575144"/>
                </a:lnTo>
                <a:lnTo>
                  <a:pt x="3390409" y="157063"/>
                </a:lnTo>
                <a:lnTo>
                  <a:pt x="3382402" y="107420"/>
                </a:lnTo>
                <a:lnTo>
                  <a:pt x="3360104" y="64304"/>
                </a:lnTo>
                <a:lnTo>
                  <a:pt x="3326104" y="30304"/>
                </a:lnTo>
                <a:lnTo>
                  <a:pt x="3282989" y="8007"/>
                </a:lnTo>
                <a:lnTo>
                  <a:pt x="3233346" y="0"/>
                </a:lnTo>
                <a:close/>
              </a:path>
            </a:pathLst>
          </a:custGeom>
          <a:solidFill>
            <a:srgbClr val="18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5440" y="7152632"/>
            <a:ext cx="3159760" cy="57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8510" marR="5080" indent="-766445">
              <a:lnSpc>
                <a:spcPct val="100800"/>
              </a:lnSpc>
              <a:spcBef>
                <a:spcPts val="95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Решение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об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 аттестации поставщика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84131" y="8265036"/>
            <a:ext cx="3390900" cy="732790"/>
          </a:xfrm>
          <a:custGeom>
            <a:avLst/>
            <a:gdLst/>
            <a:ahLst/>
            <a:cxnLst/>
            <a:rect l="l" t="t" r="r" b="b"/>
            <a:pathLst>
              <a:path w="3390900" h="732790">
                <a:moveTo>
                  <a:pt x="3233346" y="0"/>
                </a:move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0" y="575144"/>
                </a:lnTo>
                <a:lnTo>
                  <a:pt x="8007" y="624787"/>
                </a:lnTo>
                <a:lnTo>
                  <a:pt x="30304" y="667903"/>
                </a:lnTo>
                <a:lnTo>
                  <a:pt x="64304" y="701903"/>
                </a:lnTo>
                <a:lnTo>
                  <a:pt x="107420" y="724200"/>
                </a:lnTo>
                <a:lnTo>
                  <a:pt x="157063" y="732208"/>
                </a:lnTo>
                <a:lnTo>
                  <a:pt x="3233346" y="732208"/>
                </a:lnTo>
                <a:lnTo>
                  <a:pt x="3282989" y="724200"/>
                </a:lnTo>
                <a:lnTo>
                  <a:pt x="3326104" y="701903"/>
                </a:lnTo>
                <a:lnTo>
                  <a:pt x="3360104" y="667903"/>
                </a:lnTo>
                <a:lnTo>
                  <a:pt x="3382402" y="624787"/>
                </a:lnTo>
                <a:lnTo>
                  <a:pt x="3390409" y="575144"/>
                </a:lnTo>
                <a:lnTo>
                  <a:pt x="3390409" y="157063"/>
                </a:lnTo>
                <a:lnTo>
                  <a:pt x="3382402" y="107420"/>
                </a:lnTo>
                <a:lnTo>
                  <a:pt x="3360104" y="64304"/>
                </a:lnTo>
                <a:lnTo>
                  <a:pt x="3326104" y="30304"/>
                </a:lnTo>
                <a:lnTo>
                  <a:pt x="3282989" y="8007"/>
                </a:lnTo>
                <a:lnTo>
                  <a:pt x="3233346" y="0"/>
                </a:lnTo>
                <a:close/>
              </a:path>
            </a:pathLst>
          </a:custGeom>
          <a:solidFill>
            <a:srgbClr val="18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41398" y="8324732"/>
            <a:ext cx="2868930" cy="57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4315">
              <a:lnSpc>
                <a:spcPct val="100800"/>
              </a:lnSpc>
              <a:spcBef>
                <a:spcPts val="95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Информирование</a:t>
            </a:r>
            <a:r>
              <a:rPr sz="1800" b="1" spc="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результатах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аудита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84131" y="9458081"/>
            <a:ext cx="3390900" cy="732790"/>
          </a:xfrm>
          <a:custGeom>
            <a:avLst/>
            <a:gdLst/>
            <a:ahLst/>
            <a:cxnLst/>
            <a:rect l="l" t="t" r="r" b="b"/>
            <a:pathLst>
              <a:path w="3390900" h="732790">
                <a:moveTo>
                  <a:pt x="3233346" y="0"/>
                </a:move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0" y="575144"/>
                </a:lnTo>
                <a:lnTo>
                  <a:pt x="8007" y="624787"/>
                </a:lnTo>
                <a:lnTo>
                  <a:pt x="30304" y="667903"/>
                </a:lnTo>
                <a:lnTo>
                  <a:pt x="64304" y="701903"/>
                </a:lnTo>
                <a:lnTo>
                  <a:pt x="107420" y="724200"/>
                </a:lnTo>
                <a:lnTo>
                  <a:pt x="157063" y="732208"/>
                </a:lnTo>
                <a:lnTo>
                  <a:pt x="3233346" y="732208"/>
                </a:lnTo>
                <a:lnTo>
                  <a:pt x="3282989" y="724200"/>
                </a:lnTo>
                <a:lnTo>
                  <a:pt x="3326104" y="701903"/>
                </a:lnTo>
                <a:lnTo>
                  <a:pt x="3360104" y="667903"/>
                </a:lnTo>
                <a:lnTo>
                  <a:pt x="3382402" y="624787"/>
                </a:lnTo>
                <a:lnTo>
                  <a:pt x="3390409" y="575144"/>
                </a:lnTo>
                <a:lnTo>
                  <a:pt x="3390409" y="157063"/>
                </a:lnTo>
                <a:lnTo>
                  <a:pt x="3382402" y="107420"/>
                </a:lnTo>
                <a:lnTo>
                  <a:pt x="3360104" y="64304"/>
                </a:lnTo>
                <a:lnTo>
                  <a:pt x="3326104" y="30304"/>
                </a:lnTo>
                <a:lnTo>
                  <a:pt x="3282989" y="8007"/>
                </a:lnTo>
                <a:lnTo>
                  <a:pt x="3233346" y="0"/>
                </a:lnTo>
                <a:close/>
              </a:path>
            </a:pathLst>
          </a:custGeom>
          <a:solidFill>
            <a:srgbClr val="18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94969" y="9549192"/>
            <a:ext cx="3161030" cy="534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2145"/>
              </a:lnSpc>
              <a:spcBef>
                <a:spcPts val="11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Согласование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плана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ts val="1845"/>
              </a:lnSpc>
            </a:pPr>
            <a:r>
              <a:rPr sz="1550" b="1" dirty="0">
                <a:solidFill>
                  <a:srgbClr val="FFFFFF"/>
                </a:solidFill>
                <a:latin typeface="Verdana"/>
                <a:cs typeface="Verdana"/>
              </a:rPr>
              <a:t>корректирующих</a:t>
            </a:r>
            <a:r>
              <a:rPr sz="1550" b="1" spc="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Verdana"/>
                <a:cs typeface="Verdana"/>
              </a:rPr>
              <a:t>действий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85644" y="2297735"/>
            <a:ext cx="10572115" cy="7042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Коммуникация</a:t>
            </a:r>
            <a:r>
              <a:rPr sz="2200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внутри</a:t>
            </a:r>
            <a:r>
              <a:rPr sz="2200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lang="ru-RU" sz="2200" spc="80" dirty="0" smtClean="0">
                <a:solidFill>
                  <a:srgbClr val="003B95"/>
                </a:solidFill>
                <a:latin typeface="Verdana"/>
                <a:cs typeface="Verdana"/>
              </a:rPr>
              <a:t>ТС </a:t>
            </a:r>
            <a:r>
              <a:rPr sz="2200" spc="-10" dirty="0" smtClean="0">
                <a:solidFill>
                  <a:srgbClr val="003B95"/>
                </a:solidFill>
                <a:latin typeface="Verdana"/>
                <a:cs typeface="Verdana"/>
              </a:rPr>
              <a:t>ЛЕНТА</a:t>
            </a:r>
            <a:r>
              <a:rPr sz="2200" spc="-10" dirty="0">
                <a:solidFill>
                  <a:srgbClr val="003B95"/>
                </a:solidFill>
                <a:latin typeface="Verdana"/>
                <a:cs typeface="Verdana"/>
              </a:rPr>
              <a:t>.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Необходимы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адрес</a:t>
            </a:r>
            <a:r>
              <a:rPr sz="2200" spc="7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производственной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площадки</a:t>
            </a:r>
            <a:r>
              <a:rPr sz="2200" spc="7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и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контакты</a:t>
            </a:r>
            <a:r>
              <a:rPr sz="2200" spc="7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для</a:t>
            </a:r>
            <a:r>
              <a:rPr sz="2200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3B95"/>
                </a:solidFill>
                <a:latin typeface="Verdana"/>
                <a:cs typeface="Verdana"/>
              </a:rPr>
              <a:t>связи.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5644" y="3538859"/>
            <a:ext cx="14071807" cy="30424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Дату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аудита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согласовывает</a:t>
            </a:r>
            <a:r>
              <a:rPr sz="2200" spc="6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аудитор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с</a:t>
            </a:r>
            <a:r>
              <a:rPr sz="2200" spc="6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3B95"/>
                </a:solidFill>
                <a:latin typeface="Verdana"/>
                <a:cs typeface="Verdana"/>
              </a:rPr>
              <a:t>поставщиком.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01200"/>
              </a:lnSpc>
            </a:pP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Важно!</a:t>
            </a:r>
            <a:r>
              <a:rPr sz="2200" b="1" spc="5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Просим</a:t>
            </a:r>
            <a:r>
              <a:rPr sz="2200" b="1" spc="6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иметь</a:t>
            </a:r>
            <a:r>
              <a:rPr sz="2200" b="1" spc="6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ввиду,</a:t>
            </a:r>
            <a:r>
              <a:rPr sz="2200" b="1" spc="6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что</a:t>
            </a:r>
            <a:r>
              <a:rPr sz="2200" b="1" spc="6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с</a:t>
            </a:r>
            <a:r>
              <a:rPr sz="2200" b="1" spc="6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 smtClean="0">
                <a:solidFill>
                  <a:srgbClr val="003B95"/>
                </a:solidFill>
                <a:latin typeface="Verdana"/>
                <a:cs typeface="Verdana"/>
              </a:rPr>
              <a:t>поставщик</a:t>
            </a:r>
            <a:r>
              <a:rPr lang="ru-RU" sz="2200" b="1" dirty="0" smtClean="0">
                <a:solidFill>
                  <a:srgbClr val="003B95"/>
                </a:solidFill>
                <a:latin typeface="Verdana"/>
                <a:cs typeface="Verdana"/>
              </a:rPr>
              <a:t>ом</a:t>
            </a:r>
            <a:r>
              <a:rPr sz="2200" b="1" spc="60" dirty="0" smtClean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может</a:t>
            </a:r>
            <a:r>
              <a:rPr sz="2200" b="1" spc="6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003B95"/>
                </a:solidFill>
                <a:latin typeface="Verdana"/>
                <a:cs typeface="Verdana"/>
              </a:rPr>
              <a:t>связаться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независимая</a:t>
            </a:r>
            <a:r>
              <a:rPr sz="2200" b="1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аудиторская</a:t>
            </a:r>
            <a:r>
              <a:rPr sz="2200" b="1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компания,</a:t>
            </a:r>
            <a:r>
              <a:rPr sz="2200" b="1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 err="1" smtClean="0">
                <a:solidFill>
                  <a:srgbClr val="003B95"/>
                </a:solidFill>
                <a:latin typeface="Verdana"/>
                <a:cs typeface="Verdana"/>
              </a:rPr>
              <a:t>которая</a:t>
            </a:r>
            <a:r>
              <a:rPr lang="ru-RU" sz="2200" b="1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 err="1" smtClean="0">
                <a:solidFill>
                  <a:srgbClr val="003B95"/>
                </a:solidFill>
                <a:latin typeface="Verdana"/>
                <a:cs typeface="Verdana"/>
              </a:rPr>
              <a:t>будет</a:t>
            </a:r>
            <a:r>
              <a:rPr lang="ru-RU" sz="2200" b="1" spc="85" dirty="0" smtClean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 err="1" smtClean="0">
                <a:solidFill>
                  <a:srgbClr val="003B95"/>
                </a:solidFill>
                <a:latin typeface="Verdana"/>
                <a:cs typeface="Verdana"/>
              </a:rPr>
              <a:t>проводить</a:t>
            </a:r>
            <a:r>
              <a:rPr lang="ru-RU" sz="2200" b="1" spc="85" dirty="0" smtClean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spc="-10" dirty="0" err="1" smtClean="0">
                <a:solidFill>
                  <a:srgbClr val="003B95"/>
                </a:solidFill>
                <a:latin typeface="Verdana"/>
                <a:cs typeface="Verdana"/>
              </a:rPr>
              <a:t>аудит</a:t>
            </a:r>
            <a:r>
              <a:rPr sz="2200" b="1" spc="-10" dirty="0" smtClean="0">
                <a:solidFill>
                  <a:srgbClr val="003B95"/>
                </a:solidFill>
                <a:latin typeface="Verdana"/>
                <a:cs typeface="Verdana"/>
              </a:rPr>
              <a:t>.</a:t>
            </a:r>
            <a:endParaRPr lang="ru-RU" sz="2200" b="1" spc="-10" dirty="0">
              <a:solidFill>
                <a:srgbClr val="003B95"/>
              </a:solidFill>
              <a:latin typeface="Verdana"/>
              <a:cs typeface="Verdana"/>
            </a:endParaRPr>
          </a:p>
          <a:p>
            <a:endParaRPr lang="ru-RU" dirty="0" smtClean="0"/>
          </a:p>
          <a:p>
            <a:r>
              <a:rPr lang="ru-RU" dirty="0" smtClean="0"/>
              <a:t>Поставщик </a:t>
            </a:r>
            <a:r>
              <a:rPr lang="ru-RU" dirty="0"/>
              <a:t>должен согласовать аудит в течение </a:t>
            </a:r>
            <a:r>
              <a:rPr lang="ru-RU" b="1" dirty="0"/>
              <a:t>3 рабочих </a:t>
            </a:r>
            <a:r>
              <a:rPr lang="ru-RU" b="1" dirty="0" smtClean="0"/>
              <a:t>дней</a:t>
            </a:r>
            <a:r>
              <a:rPr lang="ru-RU" dirty="0" smtClean="0"/>
              <a:t>. </a:t>
            </a:r>
            <a:r>
              <a:rPr lang="ru-RU" dirty="0"/>
              <a:t>Если есть серьёзные несоответствия, аудит должен пройти в сроки, указанные </a:t>
            </a:r>
            <a:r>
              <a:rPr lang="ru-RU" dirty="0" smtClean="0"/>
              <a:t>ТС Лента. </a:t>
            </a:r>
          </a:p>
          <a:p>
            <a:endParaRPr lang="ru-RU" sz="1800" dirty="0"/>
          </a:p>
          <a:p>
            <a:r>
              <a:rPr lang="ru-RU" dirty="0"/>
              <a:t>Аудит можно перенести только по уважительной причине и с согласия </a:t>
            </a:r>
            <a:r>
              <a:rPr lang="ru-RU" dirty="0" smtClean="0"/>
              <a:t>ТС Лента, </a:t>
            </a:r>
            <a:r>
              <a:rPr lang="ru-RU" dirty="0"/>
              <a:t>но не более </a:t>
            </a:r>
            <a:r>
              <a:rPr lang="ru-RU" b="1" dirty="0"/>
              <a:t>чем на 3 месяца</a:t>
            </a:r>
            <a:r>
              <a:rPr lang="ru-RU" dirty="0"/>
              <a:t>. Уважительные причины — это, например, неожиданная проверка или авария, остановившая работу.</a:t>
            </a:r>
            <a:r>
              <a:rPr lang="ru-RU" sz="1800" dirty="0"/>
              <a:t> </a:t>
            </a:r>
          </a:p>
          <a:p>
            <a:pPr marL="12700" marR="5080">
              <a:lnSpc>
                <a:spcPct val="101200"/>
              </a:lnSpc>
            </a:pPr>
            <a:endParaRPr sz="2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85644" y="6826811"/>
            <a:ext cx="13691235" cy="1043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Важно!</a:t>
            </a:r>
            <a:r>
              <a:rPr sz="2200" b="1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Результаты</a:t>
            </a:r>
            <a:r>
              <a:rPr sz="2200" b="1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распространяются</a:t>
            </a:r>
            <a:r>
              <a:rPr sz="2200" b="1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на</a:t>
            </a:r>
            <a:r>
              <a:rPr sz="2200" b="1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все</a:t>
            </a:r>
            <a:r>
              <a:rPr sz="2200" b="1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товары,</a:t>
            </a:r>
            <a:r>
              <a:rPr sz="2200" b="1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поставляемые</a:t>
            </a:r>
            <a:r>
              <a:rPr sz="2200" b="1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в</a:t>
            </a:r>
            <a:r>
              <a:rPr sz="2200" b="1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lang="ru-RU" sz="2200" b="1" dirty="0" smtClean="0">
                <a:solidFill>
                  <a:srgbClr val="003B95"/>
                </a:solidFill>
                <a:latin typeface="Verdana"/>
                <a:cs typeface="Verdana"/>
              </a:rPr>
              <a:t>ТС</a:t>
            </a:r>
            <a:r>
              <a:rPr sz="2200" b="1" spc="85" dirty="0" smtClean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003B95"/>
                </a:solidFill>
                <a:latin typeface="Verdana"/>
                <a:cs typeface="Verdana"/>
              </a:rPr>
              <a:t>ЛЕНТА.</a:t>
            </a:r>
            <a:endParaRPr sz="2200" dirty="0">
              <a:latin typeface="Verdana"/>
              <a:cs typeface="Verdana"/>
            </a:endParaRPr>
          </a:p>
          <a:p>
            <a:pPr marL="12700" marR="2298065">
              <a:lnSpc>
                <a:spcPct val="101200"/>
              </a:lnSpc>
            </a:pP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Следовательно,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если</a:t>
            </a:r>
            <a:r>
              <a:rPr sz="2200" spc="6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площадка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не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аттестована,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то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поставки</a:t>
            </a:r>
            <a:r>
              <a:rPr sz="2200" spc="6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всей</a:t>
            </a:r>
            <a:r>
              <a:rPr sz="2200" spc="6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3B95"/>
                </a:solidFill>
                <a:latin typeface="Verdana"/>
                <a:cs typeface="Verdana"/>
              </a:rPr>
              <a:t>продукции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будут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прекращены</a:t>
            </a:r>
            <a:r>
              <a:rPr sz="2200" spc="7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до</a:t>
            </a:r>
            <a:r>
              <a:rPr sz="2200" spc="7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устранения</a:t>
            </a:r>
            <a:r>
              <a:rPr sz="2200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выявленных</a:t>
            </a:r>
            <a:r>
              <a:rPr sz="2200" spc="7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3B95"/>
                </a:solidFill>
                <a:latin typeface="Verdana"/>
                <a:cs typeface="Verdana"/>
              </a:rPr>
              <a:t>замечаний.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85644" y="9233838"/>
            <a:ext cx="14107717" cy="1043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Срок</a:t>
            </a:r>
            <a:r>
              <a:rPr sz="2200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предоставления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корректирующих</a:t>
            </a:r>
            <a:r>
              <a:rPr sz="2200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действий</a:t>
            </a:r>
            <a:r>
              <a:rPr sz="2200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со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стороны</a:t>
            </a:r>
            <a:r>
              <a:rPr sz="2200" spc="7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Поставщика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–</a:t>
            </a:r>
            <a:r>
              <a:rPr sz="2200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до</a:t>
            </a:r>
            <a:r>
              <a:rPr sz="2200" b="1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14</a:t>
            </a:r>
            <a:r>
              <a:rPr sz="2200" b="1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spc="-20" dirty="0">
                <a:solidFill>
                  <a:srgbClr val="003B95"/>
                </a:solidFill>
                <a:latin typeface="Verdana"/>
                <a:cs typeface="Verdana"/>
              </a:rPr>
              <a:t>дней</a:t>
            </a:r>
            <a:r>
              <a:rPr sz="2200" spc="-20" dirty="0">
                <a:solidFill>
                  <a:srgbClr val="003B95"/>
                </a:solidFill>
                <a:latin typeface="Verdana"/>
                <a:cs typeface="Verdana"/>
              </a:rPr>
              <a:t>.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Аудитор</a:t>
            </a:r>
            <a:r>
              <a:rPr sz="2200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должен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их</a:t>
            </a:r>
            <a:r>
              <a:rPr sz="2200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согласовать.</a:t>
            </a:r>
            <a:r>
              <a:rPr sz="2200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При</a:t>
            </a:r>
            <a:r>
              <a:rPr sz="2200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проведении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повторных</a:t>
            </a:r>
            <a:r>
              <a:rPr sz="2200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или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внеплановых</a:t>
            </a:r>
            <a:r>
              <a:rPr sz="2200" spc="9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3B95"/>
                </a:solidFill>
                <a:latin typeface="Verdana"/>
                <a:cs typeface="Verdana"/>
              </a:rPr>
              <a:t>аудитов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будет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проверяться</a:t>
            </a:r>
            <a:r>
              <a:rPr sz="2200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исполнение</a:t>
            </a:r>
            <a:r>
              <a:rPr sz="2200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корректирующих</a:t>
            </a:r>
            <a:r>
              <a:rPr sz="2200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действий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и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их</a:t>
            </a:r>
            <a:r>
              <a:rPr sz="2200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3B95"/>
                </a:solidFill>
                <a:latin typeface="Verdana"/>
                <a:cs typeface="Verdana"/>
              </a:rPr>
              <a:t>эффективность.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85643" y="8255930"/>
            <a:ext cx="14139467" cy="70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Срок</a:t>
            </a:r>
            <a:r>
              <a:rPr sz="2200" spc="5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готовности</a:t>
            </a:r>
            <a:r>
              <a:rPr sz="2200" spc="5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отчетов</a:t>
            </a:r>
            <a:r>
              <a:rPr sz="2200" spc="5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–</a:t>
            </a:r>
            <a:r>
              <a:rPr sz="2200" spc="5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5</a:t>
            </a:r>
            <a:r>
              <a:rPr sz="2200" b="1" spc="5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рабочих</a:t>
            </a:r>
            <a:r>
              <a:rPr sz="2200" b="1" spc="5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03B95"/>
                </a:solidFill>
                <a:latin typeface="Verdana"/>
                <a:cs typeface="Verdana"/>
              </a:rPr>
              <a:t>дней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.</a:t>
            </a:r>
            <a:r>
              <a:rPr sz="2200" spc="5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lang="ru-RU" sz="2200" dirty="0" smtClean="0">
                <a:solidFill>
                  <a:srgbClr val="003B95"/>
                </a:solidFill>
                <a:latin typeface="Verdana"/>
                <a:cs typeface="Verdana"/>
              </a:rPr>
              <a:t>Далее </a:t>
            </a:r>
            <a:r>
              <a:rPr sz="2200" spc="-10" dirty="0" err="1" smtClean="0">
                <a:solidFill>
                  <a:srgbClr val="003B95"/>
                </a:solidFill>
                <a:latin typeface="Verdana"/>
                <a:cs typeface="Verdana"/>
              </a:rPr>
              <a:t>отчет</a:t>
            </a:r>
            <a:r>
              <a:rPr sz="2200" spc="-10" dirty="0" smtClean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будет</a:t>
            </a:r>
            <a:r>
              <a:rPr sz="2200" spc="8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отправлен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контактному</a:t>
            </a:r>
            <a:r>
              <a:rPr sz="2200" spc="85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003B95"/>
                </a:solidFill>
                <a:latin typeface="Verdana"/>
                <a:cs typeface="Verdana"/>
              </a:rPr>
              <a:t>лицу</a:t>
            </a:r>
            <a:r>
              <a:rPr sz="2200" spc="90" dirty="0">
                <a:solidFill>
                  <a:srgbClr val="003B95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3B95"/>
                </a:solidFill>
                <a:latin typeface="Verdana"/>
                <a:cs typeface="Verdana"/>
              </a:rPr>
              <a:t>Поставщика.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80201" y="3163149"/>
            <a:ext cx="398780" cy="198755"/>
          </a:xfrm>
          <a:custGeom>
            <a:avLst/>
            <a:gdLst/>
            <a:ahLst/>
            <a:cxnLst/>
            <a:rect l="l" t="t" r="r" b="b"/>
            <a:pathLst>
              <a:path w="398780" h="198754">
                <a:moveTo>
                  <a:pt x="398270" y="0"/>
                </a:moveTo>
                <a:lnTo>
                  <a:pt x="0" y="0"/>
                </a:lnTo>
                <a:lnTo>
                  <a:pt x="199135" y="198569"/>
                </a:lnTo>
                <a:lnTo>
                  <a:pt x="398270" y="0"/>
                </a:lnTo>
                <a:close/>
              </a:path>
            </a:pathLst>
          </a:custGeom>
          <a:solidFill>
            <a:srgbClr val="33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80201" y="4356194"/>
            <a:ext cx="398780" cy="198755"/>
          </a:xfrm>
          <a:custGeom>
            <a:avLst/>
            <a:gdLst/>
            <a:ahLst/>
            <a:cxnLst/>
            <a:rect l="l" t="t" r="r" b="b"/>
            <a:pathLst>
              <a:path w="398780" h="198754">
                <a:moveTo>
                  <a:pt x="398270" y="0"/>
                </a:moveTo>
                <a:lnTo>
                  <a:pt x="0" y="0"/>
                </a:lnTo>
                <a:lnTo>
                  <a:pt x="199135" y="198569"/>
                </a:lnTo>
                <a:lnTo>
                  <a:pt x="398270" y="0"/>
                </a:lnTo>
                <a:close/>
              </a:path>
            </a:pathLst>
          </a:custGeom>
          <a:solidFill>
            <a:srgbClr val="33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80201" y="5549240"/>
            <a:ext cx="398780" cy="198755"/>
          </a:xfrm>
          <a:custGeom>
            <a:avLst/>
            <a:gdLst/>
            <a:ahLst/>
            <a:cxnLst/>
            <a:rect l="l" t="t" r="r" b="b"/>
            <a:pathLst>
              <a:path w="398780" h="198754">
                <a:moveTo>
                  <a:pt x="398270" y="0"/>
                </a:moveTo>
                <a:lnTo>
                  <a:pt x="0" y="0"/>
                </a:lnTo>
                <a:lnTo>
                  <a:pt x="199135" y="198569"/>
                </a:lnTo>
                <a:lnTo>
                  <a:pt x="398270" y="0"/>
                </a:lnTo>
                <a:close/>
              </a:path>
            </a:pathLst>
          </a:custGeom>
          <a:solidFill>
            <a:srgbClr val="33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80201" y="6742286"/>
            <a:ext cx="398780" cy="198755"/>
          </a:xfrm>
          <a:custGeom>
            <a:avLst/>
            <a:gdLst/>
            <a:ahLst/>
            <a:cxnLst/>
            <a:rect l="l" t="t" r="r" b="b"/>
            <a:pathLst>
              <a:path w="398780" h="198754">
                <a:moveTo>
                  <a:pt x="398270" y="0"/>
                </a:moveTo>
                <a:lnTo>
                  <a:pt x="0" y="0"/>
                </a:lnTo>
                <a:lnTo>
                  <a:pt x="199135" y="198569"/>
                </a:lnTo>
                <a:lnTo>
                  <a:pt x="398270" y="0"/>
                </a:lnTo>
                <a:close/>
              </a:path>
            </a:pathLst>
          </a:custGeom>
          <a:solidFill>
            <a:srgbClr val="33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80201" y="7935330"/>
            <a:ext cx="398780" cy="198755"/>
          </a:xfrm>
          <a:custGeom>
            <a:avLst/>
            <a:gdLst/>
            <a:ahLst/>
            <a:cxnLst/>
            <a:rect l="l" t="t" r="r" b="b"/>
            <a:pathLst>
              <a:path w="398780" h="198754">
                <a:moveTo>
                  <a:pt x="398270" y="0"/>
                </a:moveTo>
                <a:lnTo>
                  <a:pt x="0" y="0"/>
                </a:lnTo>
                <a:lnTo>
                  <a:pt x="199135" y="198569"/>
                </a:lnTo>
                <a:lnTo>
                  <a:pt x="398270" y="0"/>
                </a:lnTo>
                <a:close/>
              </a:path>
            </a:pathLst>
          </a:custGeom>
          <a:solidFill>
            <a:srgbClr val="33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80201" y="9128375"/>
            <a:ext cx="398780" cy="198755"/>
          </a:xfrm>
          <a:custGeom>
            <a:avLst/>
            <a:gdLst/>
            <a:ahLst/>
            <a:cxnLst/>
            <a:rect l="l" t="t" r="r" b="b"/>
            <a:pathLst>
              <a:path w="398780" h="198754">
                <a:moveTo>
                  <a:pt x="398270" y="0"/>
                </a:moveTo>
                <a:lnTo>
                  <a:pt x="0" y="0"/>
                </a:lnTo>
                <a:lnTo>
                  <a:pt x="199135" y="198569"/>
                </a:lnTo>
                <a:lnTo>
                  <a:pt x="398270" y="0"/>
                </a:lnTo>
                <a:close/>
              </a:path>
            </a:pathLst>
          </a:custGeom>
          <a:solidFill>
            <a:srgbClr val="33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041965" y="809303"/>
            <a:ext cx="13543280" cy="690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dirty="0"/>
              <a:t>АУДИТЫ</a:t>
            </a:r>
            <a:r>
              <a:rPr sz="3350" spc="-5" dirty="0"/>
              <a:t> </a:t>
            </a:r>
            <a:r>
              <a:rPr sz="3350" dirty="0"/>
              <a:t>ПРОИЗВОДСТВЕННЫХ</a:t>
            </a:r>
            <a:r>
              <a:rPr sz="3350" spc="-5" dirty="0"/>
              <a:t> </a:t>
            </a:r>
            <a:r>
              <a:rPr sz="3350" dirty="0"/>
              <a:t>ПЛОЩАДОК:</a:t>
            </a:r>
            <a:r>
              <a:rPr sz="3350" spc="-20" dirty="0"/>
              <a:t> </a:t>
            </a:r>
            <a:r>
              <a:rPr sz="4350" b="0" spc="-10" dirty="0">
                <a:latin typeface="Verdana"/>
                <a:cs typeface="Verdana"/>
              </a:rPr>
              <a:t>процесс</a:t>
            </a:r>
            <a:endParaRPr sz="435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11140739"/>
            <a:ext cx="20104100" cy="168275"/>
          </a:xfrm>
          <a:custGeom>
            <a:avLst/>
            <a:gdLst/>
            <a:ahLst/>
            <a:cxnLst/>
            <a:rect l="l" t="t" r="r" b="b"/>
            <a:pathLst>
              <a:path w="20104100" h="168275">
                <a:moveTo>
                  <a:pt x="20104099" y="0"/>
                </a:moveTo>
                <a:lnTo>
                  <a:pt x="0" y="0"/>
                </a:lnTo>
                <a:lnTo>
                  <a:pt x="0" y="167816"/>
                </a:lnTo>
                <a:lnTo>
                  <a:pt x="20104099" y="16781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стр.</a:t>
            </a:r>
            <a:r>
              <a:rPr spc="-50" dirty="0"/>
              <a:t> </a:t>
            </a: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28725"/>
              </p:ext>
            </p:extLst>
          </p:nvPr>
        </p:nvGraphicFramePr>
        <p:xfrm>
          <a:off x="1111433" y="2342351"/>
          <a:ext cx="17981928" cy="7651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3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6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105">
                <a:tc>
                  <a:txBody>
                    <a:bodyPr/>
                    <a:lstStyle/>
                    <a:p>
                      <a:pPr marL="217804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Результат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solidFill>
                      <a:srgbClr val="18418F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3143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Критические несоответствия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solidFill>
                      <a:srgbClr val="18418F"/>
                    </a:solidFill>
                  </a:tcPr>
                </a:tc>
                <a:tc>
                  <a:txBody>
                    <a:bodyPr/>
                    <a:lstStyle/>
                    <a:p>
                      <a:pPr marL="271780" algn="ctr">
                        <a:lnSpc>
                          <a:spcPts val="2280"/>
                        </a:lnSpc>
                        <a:spcBef>
                          <a:spcPts val="50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Решение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  <a:p>
                      <a:pPr marL="271780" algn="ctr">
                        <a:lnSpc>
                          <a:spcPts val="228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по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площадке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solidFill>
                      <a:srgbClr val="18418F"/>
                    </a:solidFill>
                  </a:tcPr>
                </a:tc>
                <a:tc>
                  <a:txBody>
                    <a:bodyPr/>
                    <a:lstStyle/>
                    <a:p>
                      <a:pPr marL="23431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Дальнейшие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действия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solidFill>
                      <a:srgbClr val="1841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240665"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tabLst>
                          <a:tab pos="1118235" algn="l"/>
                        </a:tabLst>
                      </a:pPr>
                      <a:r>
                        <a:rPr sz="200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≥</a:t>
                      </a:r>
                      <a:r>
                        <a:rPr sz="2000" spc="-25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80</a:t>
                      </a:r>
                      <a:r>
                        <a:rPr lang="ru-RU" sz="2000" spc="0" baseline="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25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(А</a:t>
                      </a:r>
                      <a:r>
                        <a:rPr sz="200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)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Отсутствуют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000" b="1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Аттестована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20193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0452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Контролируется</a:t>
                      </a:r>
                      <a:r>
                        <a:rPr sz="2000" spc="-14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предоставление</a:t>
                      </a:r>
                      <a:r>
                        <a:rPr sz="2000" spc="-14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корректирующих</a:t>
                      </a:r>
                      <a:r>
                        <a:rPr sz="2000" spc="-14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действий,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согласованных</a:t>
                      </a:r>
                      <a:r>
                        <a:rPr sz="2000" spc="-17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аудитором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385"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400"/>
                        </a:spcBef>
                        <a:tabLst>
                          <a:tab pos="1118235" algn="l"/>
                        </a:tabLst>
                      </a:pPr>
                      <a:r>
                        <a:rPr lang="ru-RU" sz="200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70</a:t>
                      </a:r>
                      <a:r>
                        <a:rPr sz="200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-79</a:t>
                      </a:r>
                      <a:r>
                        <a:rPr lang="ru-RU" sz="200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(В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)</a:t>
                      </a:r>
                    </a:p>
                  </a:txBody>
                  <a:tcPr marL="0" marR="0" marT="46355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Отсутствуют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ctr">
                        <a:lnSpc>
                          <a:spcPct val="100000"/>
                        </a:lnSpc>
                        <a:spcBef>
                          <a:spcPts val="2065"/>
                        </a:spcBef>
                      </a:pPr>
                      <a:r>
                        <a:rPr sz="2000" b="1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Аттестована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262255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04521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2548255" algn="l"/>
                        </a:tabLst>
                      </a:pPr>
                      <a:r>
                        <a:rPr sz="200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Отслеживается</a:t>
                      </a:r>
                      <a:r>
                        <a:rPr lang="ru-RU" sz="200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устранение</a:t>
                      </a:r>
                      <a:r>
                        <a:rPr sz="200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значительны</a:t>
                      </a:r>
                      <a:r>
                        <a:rPr lang="ru-RU" sz="200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х</a:t>
                      </a:r>
                      <a:r>
                        <a:rPr sz="200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несоответстви</a:t>
                      </a:r>
                      <a:r>
                        <a:rPr lang="ru-RU" sz="200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й</a:t>
                      </a:r>
                      <a:r>
                        <a:rPr lang="ru-RU" sz="2000" spc="-10" baseline="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в установленнный планом КД срок</a:t>
                      </a:r>
                      <a:endParaRPr sz="2000" spc="-10" dirty="0">
                        <a:solidFill>
                          <a:srgbClr val="18418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89"/>
                        </a:spcBef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marL="2406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&lt;70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(С)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marL="255904"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Отсутствуют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80"/>
                        </a:spcBef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marL="260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Не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аттестована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34950" marR="394335">
                        <a:lnSpc>
                          <a:spcPct val="100800"/>
                        </a:lnSpc>
                        <a:spcBef>
                          <a:spcPts val="745"/>
                        </a:spcBef>
                        <a:tabLst>
                          <a:tab pos="5476240" algn="l"/>
                        </a:tabLst>
                      </a:pP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Если КМ СТМ</a:t>
                      </a:r>
                      <a:r>
                        <a:rPr sz="2000" spc="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запрашивает повторный аудит,</a:t>
                      </a:r>
                      <a:r>
                        <a:rPr sz="2000" spc="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то контролируется 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выполнение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корректирующих</a:t>
                      </a:r>
                      <a:r>
                        <a:rPr sz="2000" spc="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действий,</a:t>
                      </a:r>
                      <a:r>
                        <a:rPr sz="2000" spc="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запрашиваются</a:t>
                      </a:r>
                      <a:r>
                        <a:rPr sz="2000" spc="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подтверждения</a:t>
                      </a:r>
                      <a:r>
                        <a:rPr sz="2000" spc="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(доказательная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база)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об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их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проведении</a:t>
                      </a:r>
                      <a:r>
                        <a:rPr sz="2000" spc="1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(документы,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видео,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фотоотчет</a:t>
                      </a:r>
                      <a:r>
                        <a:rPr sz="2000" spc="1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и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др.),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проводится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оценка</a:t>
                      </a:r>
                      <a:r>
                        <a:rPr sz="2000" spc="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предоставленных</a:t>
                      </a:r>
                      <a:r>
                        <a:rPr sz="2000" spc="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подтверждений.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	</a:t>
                      </a:r>
                      <a:endParaRPr lang="ru-RU" sz="2000" dirty="0" smtClean="0">
                        <a:solidFill>
                          <a:srgbClr val="18418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  <a:p>
                      <a:pPr marL="234950" marR="394335">
                        <a:lnSpc>
                          <a:spcPct val="100800"/>
                        </a:lnSpc>
                        <a:spcBef>
                          <a:spcPts val="745"/>
                        </a:spcBef>
                        <a:tabLst>
                          <a:tab pos="5476240" algn="l"/>
                        </a:tabLst>
                      </a:pPr>
                      <a:r>
                        <a:rPr sz="2000" dirty="0" err="1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При</a:t>
                      </a:r>
                      <a:r>
                        <a:rPr sz="2000" spc="-4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необходимости</a:t>
                      </a:r>
                      <a:r>
                        <a:rPr sz="2000" spc="-3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проводится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повторный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аудит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по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выполнению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КД.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  <a:p>
                      <a:pPr marL="234950" marR="283210" lvl="0" indent="0" defTabSz="914400" eaLnBrk="1" fontAlgn="auto" latinLnBrk="0" hangingPunct="1">
                        <a:lnSpc>
                          <a:spcPct val="814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Если</a:t>
                      </a:r>
                      <a:r>
                        <a:rPr sz="2000" b="0" spc="-3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КД</a:t>
                      </a:r>
                      <a:r>
                        <a:rPr sz="2000" b="0" spc="-3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выполнены</a:t>
                      </a:r>
                      <a:r>
                        <a:rPr sz="2000" b="0" spc="-3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-</a:t>
                      </a:r>
                      <a:r>
                        <a:rPr sz="2000" b="0" spc="-3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СК</a:t>
                      </a:r>
                      <a:r>
                        <a:rPr sz="2000" b="0" spc="-3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согласовывает</a:t>
                      </a:r>
                      <a:r>
                        <a:rPr sz="2000" b="0" spc="-3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возобновление</a:t>
                      </a:r>
                      <a:r>
                        <a:rPr sz="2000" b="0" spc="-3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поставок</a:t>
                      </a:r>
                      <a:r>
                        <a:rPr sz="2000" b="0" spc="-3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товаров</a:t>
                      </a:r>
                      <a:r>
                        <a:rPr sz="2000" b="0" spc="-3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поставщика. </a:t>
                      </a:r>
                      <a:endParaRPr lang="ru-RU" sz="2000" b="0" spc="-10" dirty="0" smtClean="0">
                        <a:solidFill>
                          <a:srgbClr val="18418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  <a:p>
                      <a:pPr marL="234950" marR="283210" lvl="0" indent="0" defTabSz="914400" eaLnBrk="1" fontAlgn="auto" latinLnBrk="0" hangingPunct="1">
                        <a:lnSpc>
                          <a:spcPct val="814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b="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Если</a:t>
                      </a:r>
                      <a:r>
                        <a:rPr sz="2000" b="0" spc="-3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КД</a:t>
                      </a:r>
                      <a:r>
                        <a:rPr sz="2000" b="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не</a:t>
                      </a:r>
                      <a:r>
                        <a:rPr sz="2000" b="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выполнены</a:t>
                      </a:r>
                      <a:r>
                        <a:rPr sz="2000" b="0" spc="4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-</a:t>
                      </a:r>
                      <a:r>
                        <a:rPr sz="2000" b="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СК</a:t>
                      </a:r>
                      <a:r>
                        <a:rPr sz="2000" b="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не</a:t>
                      </a:r>
                      <a:r>
                        <a:rPr sz="2000" b="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согласовывает</a:t>
                      </a:r>
                      <a:r>
                        <a:rPr sz="2000" b="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возможность</a:t>
                      </a:r>
                      <a:r>
                        <a:rPr sz="2000" b="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поставок</a:t>
                      </a:r>
                      <a:r>
                        <a:rPr sz="2000" b="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товара</a:t>
                      </a:r>
                      <a:r>
                        <a:rPr sz="2000" b="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b="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поставщика</a:t>
                      </a:r>
                      <a:r>
                        <a:rPr sz="2000" b="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.</a:t>
                      </a:r>
                      <a:r>
                        <a:rPr lang="ru-RU" sz="2000" b="0" spc="-1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</a:p>
                    <a:p>
                      <a:pPr marL="234950" marR="283210" lvl="0" indent="0" defTabSz="914400" eaLnBrk="1" fontAlgn="auto" latinLnBrk="0" hangingPunct="1">
                        <a:lnSpc>
                          <a:spcPct val="814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Если КД выполнить невозможно - прекращение работы с поставщиком.</a:t>
                      </a:r>
                    </a:p>
                  </a:txBody>
                  <a:tcPr marL="0" marR="0" marT="94615" marB="0" anchor="ctr">
                    <a:lnL w="12700">
                      <a:solidFill>
                        <a:srgbClr val="18418F"/>
                      </a:solidFill>
                      <a:prstDash val="solid"/>
                    </a:lnL>
                    <a:lnR w="12700" cap="flat" cmpd="sng" algn="ctr">
                      <a:solidFill>
                        <a:srgbClr val="184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 cap="flat" cmpd="sng" algn="ctr">
                      <a:solidFill>
                        <a:srgbClr val="184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2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marL="24066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&lt;70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25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(D)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00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200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marL="25590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Есть</a:t>
                      </a:r>
                      <a:endParaRPr sz="200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marL="26098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Не</a:t>
                      </a:r>
                      <a:r>
                        <a:rPr sz="2000" spc="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18418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аттестована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57175" marR="372110">
                        <a:lnSpc>
                          <a:spcPct val="100800"/>
                        </a:lnSpc>
                        <a:spcBef>
                          <a:spcPts val="1535"/>
                        </a:spcBef>
                      </a:pPr>
                      <a:endParaRPr sz="1600" b="1" dirty="0">
                        <a:solidFill>
                          <a:srgbClr val="18418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0" marR="0" marT="194945" marB="0" anchor="ctr">
                    <a:lnL w="12700">
                      <a:solidFill>
                        <a:srgbClr val="18418F"/>
                      </a:solidFill>
                      <a:prstDash val="solid"/>
                    </a:lnL>
                    <a:lnR w="12700">
                      <a:solidFill>
                        <a:srgbClr val="18418F"/>
                      </a:solidFill>
                      <a:prstDash val="solid"/>
                    </a:lnR>
                    <a:lnT w="12700">
                      <a:solidFill>
                        <a:srgbClr val="18418F"/>
                      </a:solidFill>
                      <a:prstDash val="solid"/>
                    </a:lnT>
                    <a:lnB w="12700">
                      <a:solidFill>
                        <a:srgbClr val="18418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1965" y="933953"/>
            <a:ext cx="11085195" cy="12306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dirty="0"/>
              <a:t>АУДИТЫ</a:t>
            </a:r>
            <a:r>
              <a:rPr sz="3350" spc="10" dirty="0"/>
              <a:t> </a:t>
            </a:r>
            <a:r>
              <a:rPr sz="3350" dirty="0"/>
              <a:t>ПРОИЗВОДСТВЕННЫХ</a:t>
            </a:r>
            <a:r>
              <a:rPr sz="3350" spc="10" dirty="0"/>
              <a:t> </a:t>
            </a:r>
            <a:r>
              <a:rPr sz="3350" spc="-10" dirty="0"/>
              <a:t>ПЛОЩАДОК:</a:t>
            </a:r>
            <a:endParaRPr sz="3350" dirty="0"/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4350" b="0" dirty="0">
                <a:latin typeface="Verdana"/>
                <a:cs typeface="Verdana"/>
              </a:rPr>
              <a:t>критерии</a:t>
            </a:r>
            <a:r>
              <a:rPr sz="4350" b="0" spc="-25" dirty="0">
                <a:latin typeface="Verdana"/>
                <a:cs typeface="Verdana"/>
              </a:rPr>
              <a:t> </a:t>
            </a:r>
            <a:r>
              <a:rPr sz="4350" b="0" dirty="0">
                <a:latin typeface="Verdana"/>
                <a:cs typeface="Verdana"/>
              </a:rPr>
              <a:t>оценки</a:t>
            </a:r>
            <a:r>
              <a:rPr sz="4350" b="0" spc="-20" dirty="0">
                <a:latin typeface="Verdana"/>
                <a:cs typeface="Verdana"/>
              </a:rPr>
              <a:t> </a:t>
            </a:r>
            <a:r>
              <a:rPr sz="4350" b="0" dirty="0">
                <a:latin typeface="Verdana"/>
                <a:cs typeface="Verdana"/>
              </a:rPr>
              <a:t>результатов</a:t>
            </a:r>
            <a:r>
              <a:rPr sz="4350" b="0" spc="-15" dirty="0">
                <a:latin typeface="Verdana"/>
                <a:cs typeface="Verdana"/>
              </a:rPr>
              <a:t> </a:t>
            </a:r>
            <a:r>
              <a:rPr sz="4350" b="0" spc="-10" dirty="0">
                <a:latin typeface="Verdana"/>
                <a:cs typeface="Verdana"/>
              </a:rPr>
              <a:t>аудита</a:t>
            </a:r>
            <a:endParaRPr sz="435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1140739"/>
            <a:ext cx="20104100" cy="168275"/>
          </a:xfrm>
          <a:custGeom>
            <a:avLst/>
            <a:gdLst/>
            <a:ahLst/>
            <a:cxnLst/>
            <a:rect l="l" t="t" r="r" b="b"/>
            <a:pathLst>
              <a:path w="20104100" h="168275">
                <a:moveTo>
                  <a:pt x="20104099" y="0"/>
                </a:moveTo>
                <a:lnTo>
                  <a:pt x="0" y="0"/>
                </a:lnTo>
                <a:lnTo>
                  <a:pt x="0" y="167816"/>
                </a:lnTo>
                <a:lnTo>
                  <a:pt x="20104099" y="16781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стр.</a:t>
            </a:r>
            <a:r>
              <a:rPr spc="-50" dirty="0"/>
              <a:t> </a:t>
            </a: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6250" y="2471505"/>
            <a:ext cx="7755199" cy="5486138"/>
          </a:xfrm>
          <a:custGeom>
            <a:avLst/>
            <a:gdLst/>
            <a:ahLst/>
            <a:cxnLst/>
            <a:rect l="l" t="t" r="r" b="b"/>
            <a:pathLst>
              <a:path w="7449820" h="5198109">
                <a:moveTo>
                  <a:pt x="7264333" y="0"/>
                </a:moveTo>
                <a:lnTo>
                  <a:pt x="185135" y="0"/>
                </a:lnTo>
                <a:lnTo>
                  <a:pt x="135919" y="6613"/>
                </a:lnTo>
                <a:lnTo>
                  <a:pt x="91693" y="25276"/>
                </a:lnTo>
                <a:lnTo>
                  <a:pt x="54224" y="54224"/>
                </a:lnTo>
                <a:lnTo>
                  <a:pt x="25276" y="91693"/>
                </a:lnTo>
                <a:lnTo>
                  <a:pt x="6613" y="135919"/>
                </a:lnTo>
                <a:lnTo>
                  <a:pt x="0" y="185135"/>
                </a:lnTo>
                <a:lnTo>
                  <a:pt x="0" y="5012349"/>
                </a:lnTo>
                <a:lnTo>
                  <a:pt x="6613" y="5061566"/>
                </a:lnTo>
                <a:lnTo>
                  <a:pt x="25276" y="5105791"/>
                </a:lnTo>
                <a:lnTo>
                  <a:pt x="54224" y="5143260"/>
                </a:lnTo>
                <a:lnTo>
                  <a:pt x="91693" y="5172209"/>
                </a:lnTo>
                <a:lnTo>
                  <a:pt x="135919" y="5190872"/>
                </a:lnTo>
                <a:lnTo>
                  <a:pt x="185135" y="5197485"/>
                </a:lnTo>
                <a:lnTo>
                  <a:pt x="7264333" y="5197485"/>
                </a:lnTo>
                <a:lnTo>
                  <a:pt x="7313550" y="5190872"/>
                </a:lnTo>
                <a:lnTo>
                  <a:pt x="7357775" y="5172209"/>
                </a:lnTo>
                <a:lnTo>
                  <a:pt x="7395244" y="5143260"/>
                </a:lnTo>
                <a:lnTo>
                  <a:pt x="7424193" y="5105791"/>
                </a:lnTo>
                <a:lnTo>
                  <a:pt x="7442856" y="5061566"/>
                </a:lnTo>
                <a:lnTo>
                  <a:pt x="7449469" y="5012349"/>
                </a:lnTo>
                <a:lnTo>
                  <a:pt x="7449469" y="185135"/>
                </a:lnTo>
                <a:lnTo>
                  <a:pt x="7442856" y="135919"/>
                </a:lnTo>
                <a:lnTo>
                  <a:pt x="7424193" y="91693"/>
                </a:lnTo>
                <a:lnTo>
                  <a:pt x="7395244" y="54224"/>
                </a:lnTo>
                <a:lnTo>
                  <a:pt x="7357775" y="25276"/>
                </a:lnTo>
                <a:lnTo>
                  <a:pt x="7313550" y="6613"/>
                </a:lnTo>
                <a:lnTo>
                  <a:pt x="726433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00865" y="2471505"/>
            <a:ext cx="8784499" cy="5561342"/>
          </a:xfrm>
          <a:custGeom>
            <a:avLst/>
            <a:gdLst/>
            <a:ahLst/>
            <a:cxnLst/>
            <a:rect l="l" t="t" r="r" b="b"/>
            <a:pathLst>
              <a:path w="8763635" h="5198109">
                <a:moveTo>
                  <a:pt x="8562409" y="0"/>
                </a:moveTo>
                <a:lnTo>
                  <a:pt x="200800" y="0"/>
                </a:lnTo>
                <a:lnTo>
                  <a:pt x="154759" y="5303"/>
                </a:lnTo>
                <a:lnTo>
                  <a:pt x="112494" y="20409"/>
                </a:lnTo>
                <a:lnTo>
                  <a:pt x="75210" y="44114"/>
                </a:lnTo>
                <a:lnTo>
                  <a:pt x="44114" y="75210"/>
                </a:lnTo>
                <a:lnTo>
                  <a:pt x="20409" y="112494"/>
                </a:lnTo>
                <a:lnTo>
                  <a:pt x="5303" y="154759"/>
                </a:lnTo>
                <a:lnTo>
                  <a:pt x="0" y="200800"/>
                </a:lnTo>
                <a:lnTo>
                  <a:pt x="0" y="4996696"/>
                </a:lnTo>
                <a:lnTo>
                  <a:pt x="5303" y="5042733"/>
                </a:lnTo>
                <a:lnTo>
                  <a:pt x="20409" y="5084995"/>
                </a:lnTo>
                <a:lnTo>
                  <a:pt x="44114" y="5122277"/>
                </a:lnTo>
                <a:lnTo>
                  <a:pt x="75210" y="5153372"/>
                </a:lnTo>
                <a:lnTo>
                  <a:pt x="112494" y="5177076"/>
                </a:lnTo>
                <a:lnTo>
                  <a:pt x="154759" y="5192182"/>
                </a:lnTo>
                <a:lnTo>
                  <a:pt x="200800" y="5197485"/>
                </a:lnTo>
                <a:lnTo>
                  <a:pt x="8562409" y="5197485"/>
                </a:lnTo>
                <a:lnTo>
                  <a:pt x="8608449" y="5192182"/>
                </a:lnTo>
                <a:lnTo>
                  <a:pt x="8650713" y="5177076"/>
                </a:lnTo>
                <a:lnTo>
                  <a:pt x="8687994" y="5153372"/>
                </a:lnTo>
                <a:lnTo>
                  <a:pt x="8719089" y="5122277"/>
                </a:lnTo>
                <a:lnTo>
                  <a:pt x="8742791" y="5084995"/>
                </a:lnTo>
                <a:lnTo>
                  <a:pt x="8757896" y="5042733"/>
                </a:lnTo>
                <a:lnTo>
                  <a:pt x="8763199" y="4996696"/>
                </a:lnTo>
                <a:lnTo>
                  <a:pt x="8763199" y="200800"/>
                </a:lnTo>
                <a:lnTo>
                  <a:pt x="8757896" y="154759"/>
                </a:lnTo>
                <a:lnTo>
                  <a:pt x="8742791" y="112494"/>
                </a:lnTo>
                <a:lnTo>
                  <a:pt x="8719089" y="75210"/>
                </a:lnTo>
                <a:lnTo>
                  <a:pt x="8687994" y="44114"/>
                </a:lnTo>
                <a:lnTo>
                  <a:pt x="8650713" y="20409"/>
                </a:lnTo>
                <a:lnTo>
                  <a:pt x="8608449" y="5303"/>
                </a:lnTo>
                <a:lnTo>
                  <a:pt x="856240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5666" y="2911475"/>
            <a:ext cx="6634783" cy="9226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1" dirty="0" smtClean="0">
                <a:solidFill>
                  <a:srgbClr val="18418F"/>
                </a:solidFill>
                <a:latin typeface="Verdana"/>
                <a:cs typeface="Verdana"/>
              </a:rPr>
              <a:t>Основания для</a:t>
            </a:r>
            <a:r>
              <a:rPr lang="ru-RU" sz="2950" b="1" spc="-5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lang="ru-RU" sz="2950" b="1" spc="-10" dirty="0" smtClean="0">
                <a:solidFill>
                  <a:srgbClr val="18418F"/>
                </a:solidFill>
                <a:latin typeface="Verdana"/>
                <a:cs typeface="Verdana"/>
              </a:rPr>
              <a:t>проведения</a:t>
            </a:r>
            <a:r>
              <a:rPr lang="ru-RU" sz="2950" b="1" spc="-20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950" b="1" dirty="0" err="1" smtClean="0">
                <a:solidFill>
                  <a:srgbClr val="18418F"/>
                </a:solidFill>
                <a:latin typeface="Verdana"/>
                <a:cs typeface="Verdana"/>
              </a:rPr>
              <a:t>внепланов</a:t>
            </a:r>
            <a:r>
              <a:rPr lang="ru-RU" sz="2950" b="1" dirty="0" smtClean="0">
                <a:solidFill>
                  <a:srgbClr val="18418F"/>
                </a:solidFill>
                <a:latin typeface="Verdana"/>
                <a:cs typeface="Verdana"/>
              </a:rPr>
              <a:t>ого</a:t>
            </a:r>
            <a:r>
              <a:rPr sz="2950" b="1" spc="-20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950" b="1" spc="-10" dirty="0" err="1" smtClean="0">
                <a:solidFill>
                  <a:srgbClr val="18418F"/>
                </a:solidFill>
                <a:latin typeface="Verdana"/>
                <a:cs typeface="Verdana"/>
              </a:rPr>
              <a:t>аудит</a:t>
            </a:r>
            <a:r>
              <a:rPr lang="ru-RU" sz="2950" b="1" spc="-10" dirty="0" smtClean="0">
                <a:solidFill>
                  <a:srgbClr val="18418F"/>
                </a:solidFill>
                <a:latin typeface="Verdana"/>
                <a:cs typeface="Verdana"/>
              </a:rPr>
              <a:t>а</a:t>
            </a:r>
            <a:r>
              <a:rPr sz="2950" b="1" spc="-10" dirty="0" smtClean="0">
                <a:solidFill>
                  <a:srgbClr val="18418F"/>
                </a:solidFill>
                <a:latin typeface="Verdana"/>
                <a:cs typeface="Verdana"/>
              </a:rPr>
              <a:t>:</a:t>
            </a:r>
            <a:endParaRPr sz="29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6251" y="4361828"/>
            <a:ext cx="6934198" cy="30681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 marR="508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	</a:t>
            </a:r>
            <a:r>
              <a:rPr lang="ru-RU" sz="2550" dirty="0" err="1" smtClean="0">
                <a:solidFill>
                  <a:srgbClr val="18418F"/>
                </a:solidFill>
                <a:latin typeface="Verdana"/>
                <a:cs typeface="Verdana"/>
              </a:rPr>
              <a:t>Н</a:t>
            </a:r>
            <a:r>
              <a:rPr sz="2550" dirty="0" err="1" smtClean="0">
                <a:solidFill>
                  <a:srgbClr val="18418F"/>
                </a:solidFill>
                <a:latin typeface="Verdana"/>
                <a:cs typeface="Verdana"/>
              </a:rPr>
              <a:t>аличи</a:t>
            </a:r>
            <a:r>
              <a:rPr lang="ru-RU" sz="2550" dirty="0" smtClean="0">
                <a:solidFill>
                  <a:srgbClr val="18418F"/>
                </a:solidFill>
                <a:latin typeface="Verdana"/>
                <a:cs typeface="Verdana"/>
              </a:rPr>
              <a:t>е</a:t>
            </a:r>
            <a:r>
              <a:rPr sz="2550" spc="-45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dirty="0" err="1" smtClean="0">
                <a:solidFill>
                  <a:srgbClr val="18418F"/>
                </a:solidFill>
                <a:latin typeface="Verdana"/>
                <a:cs typeface="Verdana"/>
              </a:rPr>
              <a:t>неудовлетворительных</a:t>
            </a:r>
            <a:r>
              <a:rPr sz="2550" spc="-30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spc="-10" dirty="0">
                <a:solidFill>
                  <a:srgbClr val="18418F"/>
                </a:solidFill>
                <a:latin typeface="Verdana"/>
                <a:cs typeface="Verdana"/>
              </a:rPr>
              <a:t>протоколов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лабораторных </a:t>
            </a:r>
            <a:r>
              <a:rPr sz="2550" spc="-10" dirty="0">
                <a:solidFill>
                  <a:srgbClr val="18418F"/>
                </a:solidFill>
                <a:latin typeface="Verdana"/>
                <a:cs typeface="Verdana"/>
              </a:rPr>
              <a:t>исследований</a:t>
            </a:r>
            <a:endParaRPr sz="2550" dirty="0">
              <a:latin typeface="Verdana"/>
              <a:cs typeface="Verdana"/>
            </a:endParaRPr>
          </a:p>
          <a:p>
            <a:pPr marL="295275" marR="11176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	</a:t>
            </a:r>
            <a:r>
              <a:rPr lang="ru-RU" sz="2550" dirty="0" err="1">
                <a:solidFill>
                  <a:srgbClr val="18418F"/>
                </a:solidFill>
                <a:latin typeface="Verdana"/>
                <a:cs typeface="Verdana"/>
              </a:rPr>
              <a:t>С</a:t>
            </a:r>
            <a:r>
              <a:rPr sz="2550" dirty="0" err="1" smtClean="0">
                <a:solidFill>
                  <a:srgbClr val="18418F"/>
                </a:solidFill>
                <a:latin typeface="Verdana"/>
                <a:cs typeface="Verdana"/>
              </a:rPr>
              <a:t>истематически</a:t>
            </a:r>
            <a:r>
              <a:rPr lang="ru-RU" sz="2550" dirty="0" smtClean="0">
                <a:solidFill>
                  <a:srgbClr val="18418F"/>
                </a:solidFill>
                <a:latin typeface="Verdana"/>
                <a:cs typeface="Verdana"/>
              </a:rPr>
              <a:t>е</a:t>
            </a:r>
            <a:r>
              <a:rPr sz="2550" spc="-10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и</a:t>
            </a:r>
            <a:r>
              <a:rPr sz="2550" spc="-1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spc="-10" dirty="0" err="1" smtClean="0">
                <a:solidFill>
                  <a:srgbClr val="18418F"/>
                </a:solidFill>
                <a:latin typeface="Verdana"/>
                <a:cs typeface="Verdana"/>
              </a:rPr>
              <a:t>критичны</a:t>
            </a:r>
            <a:r>
              <a:rPr lang="ru-RU" sz="2550" spc="-10" dirty="0" smtClean="0">
                <a:solidFill>
                  <a:srgbClr val="18418F"/>
                </a:solidFill>
                <a:latin typeface="Verdana"/>
                <a:cs typeface="Verdana"/>
              </a:rPr>
              <a:t>е</a:t>
            </a:r>
            <a:r>
              <a:rPr sz="2550" spc="-10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dirty="0" err="1" smtClean="0">
                <a:solidFill>
                  <a:srgbClr val="18418F"/>
                </a:solidFill>
                <a:latin typeface="Verdana"/>
                <a:cs typeface="Verdana"/>
              </a:rPr>
              <a:t>жалоб</a:t>
            </a:r>
            <a:r>
              <a:rPr lang="ru-RU" sz="2550" dirty="0" smtClean="0">
                <a:solidFill>
                  <a:srgbClr val="18418F"/>
                </a:solidFill>
                <a:latin typeface="Verdana"/>
                <a:cs typeface="Verdana"/>
              </a:rPr>
              <a:t>ы</a:t>
            </a:r>
            <a:r>
              <a:rPr sz="2550" spc="-40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на</a:t>
            </a:r>
            <a:r>
              <a:rPr sz="2550" spc="-4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spc="-10" dirty="0">
                <a:solidFill>
                  <a:srgbClr val="18418F"/>
                </a:solidFill>
                <a:latin typeface="Verdana"/>
                <a:cs typeface="Verdana"/>
              </a:rPr>
              <a:t>продукцию</a:t>
            </a:r>
            <a:endParaRPr sz="2550" dirty="0">
              <a:latin typeface="Verdana"/>
              <a:cs typeface="Verdana"/>
            </a:endParaRPr>
          </a:p>
          <a:p>
            <a:pPr marL="295275" marR="1001394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	</a:t>
            </a:r>
            <a:r>
              <a:rPr lang="ru-RU" sz="2550" dirty="0" err="1">
                <a:solidFill>
                  <a:srgbClr val="18418F"/>
                </a:solidFill>
                <a:latin typeface="Verdana"/>
                <a:cs typeface="Verdana"/>
              </a:rPr>
              <a:t>С</a:t>
            </a:r>
            <a:r>
              <a:rPr sz="2550" dirty="0" err="1" smtClean="0">
                <a:solidFill>
                  <a:srgbClr val="18418F"/>
                </a:solidFill>
                <a:latin typeface="Verdana"/>
                <a:cs typeface="Verdana"/>
              </a:rPr>
              <a:t>мен</a:t>
            </a:r>
            <a:r>
              <a:rPr lang="ru-RU" sz="2550" dirty="0" smtClean="0">
                <a:solidFill>
                  <a:srgbClr val="18418F"/>
                </a:solidFill>
                <a:latin typeface="Verdana"/>
                <a:cs typeface="Verdana"/>
              </a:rPr>
              <a:t>а</a:t>
            </a:r>
            <a:r>
              <a:rPr sz="2550" spc="-5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места </a:t>
            </a:r>
            <a:r>
              <a:rPr sz="2550" spc="-10" dirty="0">
                <a:solidFill>
                  <a:srgbClr val="18418F"/>
                </a:solidFill>
                <a:latin typeface="Verdana"/>
                <a:cs typeface="Verdana"/>
              </a:rPr>
              <a:t>нахождения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производственной</a:t>
            </a:r>
            <a:r>
              <a:rPr sz="2550" spc="-8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spc="-10" dirty="0">
                <a:solidFill>
                  <a:srgbClr val="18418F"/>
                </a:solidFill>
                <a:latin typeface="Verdana"/>
                <a:cs typeface="Verdana"/>
              </a:rPr>
              <a:t>площадки</a:t>
            </a:r>
            <a:endParaRPr sz="255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28056" y="2911475"/>
            <a:ext cx="609917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dirty="0">
                <a:solidFill>
                  <a:srgbClr val="18418F"/>
                </a:solidFill>
                <a:latin typeface="Verdana"/>
                <a:cs typeface="Verdana"/>
              </a:rPr>
              <a:t>Цели</a:t>
            </a:r>
            <a:r>
              <a:rPr sz="2950" b="1" spc="-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950" b="1" dirty="0">
                <a:solidFill>
                  <a:srgbClr val="18418F"/>
                </a:solidFill>
                <a:latin typeface="Verdana"/>
                <a:cs typeface="Verdana"/>
              </a:rPr>
              <a:t>внепланового </a:t>
            </a:r>
            <a:r>
              <a:rPr sz="2950" b="1" spc="-10" dirty="0">
                <a:solidFill>
                  <a:srgbClr val="18418F"/>
                </a:solidFill>
                <a:latin typeface="Verdana"/>
                <a:cs typeface="Verdana"/>
              </a:rPr>
              <a:t>аудита:</a:t>
            </a:r>
            <a:endParaRPr sz="295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52050" y="4061746"/>
            <a:ext cx="7924903" cy="36683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 marR="508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	</a:t>
            </a:r>
            <a:r>
              <a:rPr sz="2400" dirty="0" err="1">
                <a:solidFill>
                  <a:srgbClr val="18418F"/>
                </a:solidFill>
                <a:latin typeface="Verdana"/>
                <a:cs typeface="Verdana"/>
              </a:rPr>
              <a:t>Проверка</a:t>
            </a:r>
            <a:r>
              <a:rPr sz="2400" spc="-1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 err="1" smtClean="0">
                <a:solidFill>
                  <a:srgbClr val="18418F"/>
                </a:solidFill>
                <a:latin typeface="Verdana"/>
                <a:cs typeface="Verdana"/>
              </a:rPr>
              <a:t>выполнени</a:t>
            </a:r>
            <a:r>
              <a:rPr lang="ru-RU" sz="2400" dirty="0" smtClean="0">
                <a:solidFill>
                  <a:srgbClr val="18418F"/>
                </a:solidFill>
                <a:latin typeface="Verdana"/>
                <a:cs typeface="Verdana"/>
              </a:rPr>
              <a:t>я</a:t>
            </a:r>
            <a:r>
              <a:rPr sz="2400" spc="-5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8418F"/>
                </a:solidFill>
                <a:latin typeface="Verdana"/>
                <a:cs typeface="Verdana"/>
              </a:rPr>
              <a:t>корректирующих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действий</a:t>
            </a:r>
            <a:r>
              <a:rPr sz="2400" spc="-3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по</a:t>
            </a:r>
            <a:r>
              <a:rPr sz="2400" spc="-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итогам</a:t>
            </a:r>
            <a:r>
              <a:rPr sz="2400" spc="-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8418F"/>
                </a:solidFill>
                <a:latin typeface="Verdana"/>
                <a:cs typeface="Verdana"/>
              </a:rPr>
              <a:t>предыдущего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аудита/работы</a:t>
            </a:r>
            <a:r>
              <a:rPr sz="2400" spc="-4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по</a:t>
            </a:r>
            <a:r>
              <a:rPr sz="2400" spc="-4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устранению</a:t>
            </a:r>
            <a:r>
              <a:rPr sz="2400" spc="-4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8418F"/>
                </a:solidFill>
                <a:latin typeface="Verdana"/>
                <a:cs typeface="Verdana"/>
              </a:rPr>
              <a:t>несоответствий</a:t>
            </a:r>
            <a:endParaRPr sz="2400" dirty="0">
              <a:latin typeface="Verdana"/>
              <a:cs typeface="Verdana"/>
            </a:endParaRPr>
          </a:p>
          <a:p>
            <a:pPr marL="295275" marR="121920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	Оценка</a:t>
            </a:r>
            <a:r>
              <a:rPr sz="2400" spc="-2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рисков</a:t>
            </a:r>
            <a:r>
              <a:rPr sz="2400" spc="-2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выпуска</a:t>
            </a:r>
            <a:r>
              <a:rPr sz="2400" spc="-2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8418F"/>
                </a:solidFill>
                <a:latin typeface="Verdana"/>
                <a:cs typeface="Verdana"/>
              </a:rPr>
              <a:t>небезопасной/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некачественной</a:t>
            </a:r>
            <a:r>
              <a:rPr sz="2400" spc="-7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8418F"/>
                </a:solidFill>
                <a:latin typeface="Verdana"/>
                <a:cs typeface="Verdana"/>
              </a:rPr>
              <a:t>продукции</a:t>
            </a:r>
            <a:endParaRPr sz="2400" dirty="0">
              <a:latin typeface="Verdana"/>
              <a:cs typeface="Verdana"/>
            </a:endParaRPr>
          </a:p>
          <a:p>
            <a:pPr marL="295275" marR="53340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	Поиск</a:t>
            </a:r>
            <a:r>
              <a:rPr sz="2400" spc="-3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коренной</a:t>
            </a:r>
            <a:r>
              <a:rPr sz="2400" spc="-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 err="1">
                <a:solidFill>
                  <a:srgbClr val="18418F"/>
                </a:solidFill>
                <a:latin typeface="Verdana"/>
                <a:cs typeface="Verdana"/>
              </a:rPr>
              <a:t>причины</a:t>
            </a:r>
            <a:r>
              <a:rPr sz="2400" spc="-1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spc="-10" dirty="0" err="1" smtClean="0">
                <a:solidFill>
                  <a:srgbClr val="18418F"/>
                </a:solidFill>
                <a:latin typeface="Verdana"/>
                <a:cs typeface="Verdana"/>
              </a:rPr>
              <a:t>выявл</a:t>
            </a:r>
            <a:r>
              <a:rPr lang="ru-RU" sz="2400" spc="-10" dirty="0" err="1" smtClean="0">
                <a:solidFill>
                  <a:srgbClr val="18418F"/>
                </a:solidFill>
                <a:latin typeface="Verdana"/>
                <a:cs typeface="Verdana"/>
              </a:rPr>
              <a:t>енных</a:t>
            </a:r>
            <a:r>
              <a:rPr lang="ru-RU" sz="2400" spc="-10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 err="1" smtClean="0">
                <a:solidFill>
                  <a:srgbClr val="18418F"/>
                </a:solidFill>
                <a:latin typeface="Verdana"/>
                <a:cs typeface="Verdana"/>
              </a:rPr>
              <a:t>несоответствий</a:t>
            </a:r>
            <a:r>
              <a:rPr sz="2400" spc="-35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(совместно</a:t>
            </a:r>
            <a:r>
              <a:rPr sz="2400" spc="-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с</a:t>
            </a:r>
            <a:r>
              <a:rPr sz="2400" spc="-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8418F"/>
                </a:solidFill>
                <a:latin typeface="Verdana"/>
                <a:cs typeface="Verdana"/>
              </a:rPr>
              <a:t>поставщиком,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если</a:t>
            </a:r>
            <a:r>
              <a:rPr sz="2400" spc="-4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не</a:t>
            </a:r>
            <a:r>
              <a:rPr sz="2400" spc="-3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удалось</a:t>
            </a:r>
            <a:r>
              <a:rPr sz="2400" spc="-3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ранее</a:t>
            </a:r>
            <a:r>
              <a:rPr sz="2400" spc="-3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8418F"/>
                </a:solidFill>
                <a:latin typeface="Verdana"/>
                <a:cs typeface="Verdana"/>
              </a:rPr>
              <a:t>выявить</a:t>
            </a:r>
            <a:r>
              <a:rPr sz="2400" spc="-3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8418F"/>
                </a:solidFill>
                <a:latin typeface="Verdana"/>
                <a:cs typeface="Verdana"/>
              </a:rPr>
              <a:t>силами поставщика).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6250" y="8556696"/>
            <a:ext cx="17535525" cy="752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Если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результаты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аудита</a:t>
            </a:r>
            <a:r>
              <a:rPr sz="2150" b="1" spc="-114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&lt;70%,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поставки</a:t>
            </a:r>
            <a:r>
              <a:rPr sz="2150" b="1" spc="-114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продукции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spc="-10" dirty="0">
                <a:solidFill>
                  <a:srgbClr val="18418F"/>
                </a:solidFill>
                <a:latin typeface="Verdana"/>
                <a:cs typeface="Verdana"/>
              </a:rPr>
              <a:t>останавливаются</a:t>
            </a:r>
            <a:r>
              <a:rPr sz="2150" b="1" spc="-114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до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устранения</a:t>
            </a:r>
            <a:r>
              <a:rPr sz="2150" b="1" spc="-114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выявленных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spc="-10" dirty="0">
                <a:solidFill>
                  <a:srgbClr val="18418F"/>
                </a:solidFill>
                <a:latin typeface="Verdana"/>
                <a:cs typeface="Verdana"/>
              </a:rPr>
              <a:t>нарушений</a:t>
            </a:r>
            <a:endParaRPr sz="2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907145" algn="l"/>
              </a:tabLst>
            </a:pPr>
            <a:endParaRPr sz="255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0056794"/>
            <a:ext cx="20104100" cy="1083945"/>
          </a:xfrm>
          <a:custGeom>
            <a:avLst/>
            <a:gdLst/>
            <a:ahLst/>
            <a:cxnLst/>
            <a:rect l="l" t="t" r="r" b="b"/>
            <a:pathLst>
              <a:path w="20104100" h="1083945">
                <a:moveTo>
                  <a:pt x="0" y="1083548"/>
                </a:moveTo>
                <a:lnTo>
                  <a:pt x="20104100" y="1083548"/>
                </a:lnTo>
                <a:lnTo>
                  <a:pt x="20104100" y="0"/>
                </a:lnTo>
                <a:lnTo>
                  <a:pt x="0" y="0"/>
                </a:lnTo>
                <a:lnTo>
                  <a:pt x="0" y="10835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9440" y="10227381"/>
            <a:ext cx="16364009" cy="754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90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Важно!</a:t>
            </a:r>
            <a:r>
              <a:rPr sz="24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Остановка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поставок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распространяется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 err="1">
                <a:solidFill>
                  <a:srgbClr val="FFFFFF"/>
                </a:solidFill>
                <a:latin typeface="Verdana"/>
                <a:cs typeface="Verdana"/>
              </a:rPr>
              <a:t>всю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 err="1" smtClean="0">
                <a:solidFill>
                  <a:srgbClr val="FFFFFF"/>
                </a:solidFill>
                <a:latin typeface="Verdana"/>
                <a:cs typeface="Verdana"/>
              </a:rPr>
              <a:t>продукцию</a:t>
            </a:r>
            <a:r>
              <a:rPr lang="ru-RU" sz="24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dirty="0" err="1" smtClean="0">
                <a:solidFill>
                  <a:srgbClr val="FFFFFF"/>
                </a:solidFill>
                <a:latin typeface="Verdana"/>
                <a:cs typeface="Verdana"/>
              </a:rPr>
              <a:t>товары</a:t>
            </a:r>
            <a:r>
              <a:rPr sz="2400" spc="-1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бренда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поставщика,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товары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СТМ,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сырье),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производимую</a:t>
            </a:r>
            <a:r>
              <a:rPr sz="24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4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данной</a:t>
            </a:r>
            <a:r>
              <a:rPr sz="24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площадке.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1965" y="933943"/>
            <a:ext cx="11085195" cy="11118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dirty="0"/>
              <a:t>АУДИТЫ</a:t>
            </a:r>
            <a:r>
              <a:rPr sz="3350" spc="10" dirty="0"/>
              <a:t> </a:t>
            </a:r>
            <a:r>
              <a:rPr sz="3350" dirty="0"/>
              <a:t>ПРОИЗВОДСТВЕННЫХ</a:t>
            </a:r>
            <a:r>
              <a:rPr sz="3350" spc="10" dirty="0"/>
              <a:t> </a:t>
            </a:r>
            <a:r>
              <a:rPr sz="3350" spc="-10" dirty="0"/>
              <a:t>ПЛОЩАДОК:</a:t>
            </a:r>
            <a:endParaRPr sz="3350" dirty="0"/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lang="ru-RU" sz="3600" b="0" dirty="0" smtClean="0"/>
              <a:t>ВНЕПЛАНОВЫЕ</a:t>
            </a:r>
            <a:endParaRPr sz="4350" b="0" dirty="0"/>
          </a:p>
        </p:txBody>
      </p:sp>
      <p:sp>
        <p:nvSpPr>
          <p:cNvPr id="16" name="object 16"/>
          <p:cNvSpPr/>
          <p:nvPr/>
        </p:nvSpPr>
        <p:spPr>
          <a:xfrm>
            <a:off x="0" y="11140739"/>
            <a:ext cx="20104100" cy="168275"/>
          </a:xfrm>
          <a:custGeom>
            <a:avLst/>
            <a:gdLst/>
            <a:ahLst/>
            <a:cxnLst/>
            <a:rect l="l" t="t" r="r" b="b"/>
            <a:pathLst>
              <a:path w="20104100" h="168275">
                <a:moveTo>
                  <a:pt x="20104099" y="0"/>
                </a:moveTo>
                <a:lnTo>
                  <a:pt x="0" y="0"/>
                </a:lnTo>
                <a:lnTo>
                  <a:pt x="0" y="167816"/>
                </a:lnTo>
                <a:lnTo>
                  <a:pt x="20104099" y="16781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037992" y="10161579"/>
            <a:ext cx="1017269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solidFill>
                  <a:srgbClr val="FFFFFF"/>
                </a:solidFill>
                <a:latin typeface="Verdana"/>
                <a:cs typeface="Verdana"/>
              </a:rPr>
              <a:t>стр.</a:t>
            </a:r>
            <a:r>
              <a:rPr sz="21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150" spc="-25" dirty="0" smtClean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215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440" y="3365261"/>
            <a:ext cx="7449820" cy="4575413"/>
          </a:xfrm>
          <a:custGeom>
            <a:avLst/>
            <a:gdLst/>
            <a:ahLst/>
            <a:cxnLst/>
            <a:rect l="l" t="t" r="r" b="b"/>
            <a:pathLst>
              <a:path w="7449820" h="5198109">
                <a:moveTo>
                  <a:pt x="7264333" y="0"/>
                </a:moveTo>
                <a:lnTo>
                  <a:pt x="185135" y="0"/>
                </a:lnTo>
                <a:lnTo>
                  <a:pt x="135919" y="6613"/>
                </a:lnTo>
                <a:lnTo>
                  <a:pt x="91693" y="25276"/>
                </a:lnTo>
                <a:lnTo>
                  <a:pt x="54224" y="54224"/>
                </a:lnTo>
                <a:lnTo>
                  <a:pt x="25276" y="91693"/>
                </a:lnTo>
                <a:lnTo>
                  <a:pt x="6613" y="135919"/>
                </a:lnTo>
                <a:lnTo>
                  <a:pt x="0" y="185135"/>
                </a:lnTo>
                <a:lnTo>
                  <a:pt x="0" y="5012349"/>
                </a:lnTo>
                <a:lnTo>
                  <a:pt x="6613" y="5061566"/>
                </a:lnTo>
                <a:lnTo>
                  <a:pt x="25276" y="5105791"/>
                </a:lnTo>
                <a:lnTo>
                  <a:pt x="54224" y="5143260"/>
                </a:lnTo>
                <a:lnTo>
                  <a:pt x="91693" y="5172209"/>
                </a:lnTo>
                <a:lnTo>
                  <a:pt x="135919" y="5190872"/>
                </a:lnTo>
                <a:lnTo>
                  <a:pt x="185135" y="5197485"/>
                </a:lnTo>
                <a:lnTo>
                  <a:pt x="7264333" y="5197485"/>
                </a:lnTo>
                <a:lnTo>
                  <a:pt x="7313550" y="5190872"/>
                </a:lnTo>
                <a:lnTo>
                  <a:pt x="7357775" y="5172209"/>
                </a:lnTo>
                <a:lnTo>
                  <a:pt x="7395244" y="5143260"/>
                </a:lnTo>
                <a:lnTo>
                  <a:pt x="7424193" y="5105791"/>
                </a:lnTo>
                <a:lnTo>
                  <a:pt x="7442856" y="5061566"/>
                </a:lnTo>
                <a:lnTo>
                  <a:pt x="7449469" y="5012349"/>
                </a:lnTo>
                <a:lnTo>
                  <a:pt x="7449469" y="185135"/>
                </a:lnTo>
                <a:lnTo>
                  <a:pt x="7442856" y="135919"/>
                </a:lnTo>
                <a:lnTo>
                  <a:pt x="7424193" y="91693"/>
                </a:lnTo>
                <a:lnTo>
                  <a:pt x="7395244" y="54224"/>
                </a:lnTo>
                <a:lnTo>
                  <a:pt x="7357775" y="25276"/>
                </a:lnTo>
                <a:lnTo>
                  <a:pt x="7313550" y="6613"/>
                </a:lnTo>
                <a:lnTo>
                  <a:pt x="726433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84336" y="3355876"/>
            <a:ext cx="9073514" cy="4575414"/>
          </a:xfrm>
          <a:custGeom>
            <a:avLst/>
            <a:gdLst/>
            <a:ahLst/>
            <a:cxnLst/>
            <a:rect l="l" t="t" r="r" b="b"/>
            <a:pathLst>
              <a:path w="8763635" h="5198109">
                <a:moveTo>
                  <a:pt x="8562409" y="0"/>
                </a:moveTo>
                <a:lnTo>
                  <a:pt x="200800" y="0"/>
                </a:lnTo>
                <a:lnTo>
                  <a:pt x="154759" y="5303"/>
                </a:lnTo>
                <a:lnTo>
                  <a:pt x="112494" y="20409"/>
                </a:lnTo>
                <a:lnTo>
                  <a:pt x="75210" y="44114"/>
                </a:lnTo>
                <a:lnTo>
                  <a:pt x="44114" y="75210"/>
                </a:lnTo>
                <a:lnTo>
                  <a:pt x="20409" y="112494"/>
                </a:lnTo>
                <a:lnTo>
                  <a:pt x="5303" y="154759"/>
                </a:lnTo>
                <a:lnTo>
                  <a:pt x="0" y="200800"/>
                </a:lnTo>
                <a:lnTo>
                  <a:pt x="0" y="4996696"/>
                </a:lnTo>
                <a:lnTo>
                  <a:pt x="5303" y="5042733"/>
                </a:lnTo>
                <a:lnTo>
                  <a:pt x="20409" y="5084995"/>
                </a:lnTo>
                <a:lnTo>
                  <a:pt x="44114" y="5122277"/>
                </a:lnTo>
                <a:lnTo>
                  <a:pt x="75210" y="5153372"/>
                </a:lnTo>
                <a:lnTo>
                  <a:pt x="112494" y="5177076"/>
                </a:lnTo>
                <a:lnTo>
                  <a:pt x="154759" y="5192182"/>
                </a:lnTo>
                <a:lnTo>
                  <a:pt x="200800" y="5197485"/>
                </a:lnTo>
                <a:lnTo>
                  <a:pt x="8562409" y="5197485"/>
                </a:lnTo>
                <a:lnTo>
                  <a:pt x="8608449" y="5192182"/>
                </a:lnTo>
                <a:lnTo>
                  <a:pt x="8650713" y="5177076"/>
                </a:lnTo>
                <a:lnTo>
                  <a:pt x="8687994" y="5153372"/>
                </a:lnTo>
                <a:lnTo>
                  <a:pt x="8719089" y="5122277"/>
                </a:lnTo>
                <a:lnTo>
                  <a:pt x="8742791" y="5084995"/>
                </a:lnTo>
                <a:lnTo>
                  <a:pt x="8757896" y="5042733"/>
                </a:lnTo>
                <a:lnTo>
                  <a:pt x="8763199" y="4996696"/>
                </a:lnTo>
                <a:lnTo>
                  <a:pt x="8763199" y="200800"/>
                </a:lnTo>
                <a:lnTo>
                  <a:pt x="8757896" y="154759"/>
                </a:lnTo>
                <a:lnTo>
                  <a:pt x="8742791" y="112494"/>
                </a:lnTo>
                <a:lnTo>
                  <a:pt x="8719089" y="75210"/>
                </a:lnTo>
                <a:lnTo>
                  <a:pt x="8687994" y="44114"/>
                </a:lnTo>
                <a:lnTo>
                  <a:pt x="8650713" y="20409"/>
                </a:lnTo>
                <a:lnTo>
                  <a:pt x="8608449" y="5303"/>
                </a:lnTo>
                <a:lnTo>
                  <a:pt x="856240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4341" y="3605581"/>
            <a:ext cx="6553200" cy="9226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1" dirty="0" smtClean="0">
                <a:solidFill>
                  <a:srgbClr val="18418F"/>
                </a:solidFill>
                <a:latin typeface="Verdana"/>
                <a:cs typeface="Verdana"/>
              </a:rPr>
              <a:t>Основания для</a:t>
            </a:r>
            <a:r>
              <a:rPr lang="ru-RU" sz="2950" b="1" spc="-5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lang="ru-RU" sz="2950" b="1" spc="-10" dirty="0" smtClean="0">
                <a:solidFill>
                  <a:srgbClr val="18418F"/>
                </a:solidFill>
                <a:latin typeface="Verdana"/>
                <a:cs typeface="Verdana"/>
              </a:rPr>
              <a:t>проведения</a:t>
            </a:r>
            <a:r>
              <a:rPr lang="ru-RU" sz="2950" b="1" spc="-20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lang="ru-RU" sz="2950" b="1" dirty="0" smtClean="0">
                <a:solidFill>
                  <a:srgbClr val="18418F"/>
                </a:solidFill>
                <a:latin typeface="Verdana"/>
                <a:cs typeface="Verdana"/>
              </a:rPr>
              <a:t>планового</a:t>
            </a:r>
            <a:r>
              <a:rPr lang="ru-RU" sz="2950" b="1" spc="-20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lang="ru-RU" sz="2950" b="1" spc="-10" dirty="0" smtClean="0">
                <a:solidFill>
                  <a:srgbClr val="18418F"/>
                </a:solidFill>
                <a:latin typeface="Verdana"/>
                <a:cs typeface="Verdana"/>
              </a:rPr>
              <a:t>аудита:</a:t>
            </a:r>
            <a:endParaRPr lang="ru-RU" sz="29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3477" y="4782534"/>
            <a:ext cx="6785973" cy="30681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 marR="508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	</a:t>
            </a:r>
            <a:r>
              <a:rPr lang="ru-RU" sz="2550" dirty="0">
                <a:solidFill>
                  <a:srgbClr val="18418F"/>
                </a:solidFill>
                <a:latin typeface="Verdana"/>
                <a:cs typeface="Verdana"/>
              </a:rPr>
              <a:t>Т</a:t>
            </a:r>
            <a:r>
              <a:rPr lang="ru-RU" sz="2550" dirty="0" smtClean="0">
                <a:solidFill>
                  <a:srgbClr val="18418F"/>
                </a:solidFill>
                <a:latin typeface="Verdana"/>
                <a:cs typeface="Verdana"/>
              </a:rPr>
              <a:t>овары высокого уровня риска</a:t>
            </a:r>
            <a:endParaRPr sz="2550" dirty="0">
              <a:latin typeface="Verdana"/>
              <a:cs typeface="Verdana"/>
            </a:endParaRPr>
          </a:p>
          <a:p>
            <a:pPr marL="295275" marR="11176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	</a:t>
            </a:r>
            <a:r>
              <a:rPr lang="ru-RU" sz="2550" dirty="0">
                <a:solidFill>
                  <a:srgbClr val="18418F"/>
                </a:solidFill>
                <a:latin typeface="Verdana"/>
                <a:cs typeface="Verdana"/>
              </a:rPr>
              <a:t>С</a:t>
            </a:r>
            <a:r>
              <a:rPr lang="ru-RU" sz="2550" dirty="0" smtClean="0">
                <a:solidFill>
                  <a:srgbClr val="18418F"/>
                </a:solidFill>
                <a:latin typeface="Verdana"/>
                <a:cs typeface="Verdana"/>
              </a:rPr>
              <a:t>лучаи массового отравления потребителей аналогичной продукцией</a:t>
            </a:r>
          </a:p>
          <a:p>
            <a:pPr marL="295275" marR="11176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lang="ru-RU" sz="2550" dirty="0">
                <a:solidFill>
                  <a:srgbClr val="18418F"/>
                </a:solidFill>
                <a:latin typeface="Verdana"/>
                <a:cs typeface="Verdana"/>
              </a:rPr>
              <a:t>М</a:t>
            </a:r>
            <a:r>
              <a:rPr lang="ru-RU" sz="2550" dirty="0" smtClean="0">
                <a:solidFill>
                  <a:srgbClr val="18418F"/>
                </a:solidFill>
                <a:latin typeface="Verdana"/>
                <a:cs typeface="Verdana"/>
              </a:rPr>
              <a:t>ониторинг выполнения особых требований согласно договору поставки</a:t>
            </a:r>
            <a:endParaRPr sz="255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52050" y="3536908"/>
            <a:ext cx="609917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1" dirty="0" smtClean="0">
                <a:solidFill>
                  <a:srgbClr val="18418F"/>
                </a:solidFill>
                <a:latin typeface="Verdana"/>
                <a:cs typeface="Verdana"/>
              </a:rPr>
              <a:t>Цели</a:t>
            </a:r>
            <a:r>
              <a:rPr lang="ru-RU" sz="2950" b="1" spc="-5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lang="ru-RU" sz="2950" b="1" dirty="0" smtClean="0">
                <a:solidFill>
                  <a:srgbClr val="18418F"/>
                </a:solidFill>
                <a:latin typeface="Verdana"/>
                <a:cs typeface="Verdana"/>
              </a:rPr>
              <a:t>планового </a:t>
            </a:r>
            <a:r>
              <a:rPr lang="ru-RU" sz="2950" b="1" spc="-10" dirty="0" smtClean="0">
                <a:solidFill>
                  <a:srgbClr val="18418F"/>
                </a:solidFill>
                <a:latin typeface="Verdana"/>
                <a:cs typeface="Verdana"/>
              </a:rPr>
              <a:t>аудита</a:t>
            </a:r>
            <a:r>
              <a:rPr sz="2950" b="1" spc="-10" dirty="0" smtClean="0">
                <a:solidFill>
                  <a:srgbClr val="18418F"/>
                </a:solidFill>
                <a:latin typeface="Verdana"/>
                <a:cs typeface="Verdana"/>
              </a:rPr>
              <a:t>:</a:t>
            </a:r>
            <a:endParaRPr sz="295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42683" y="4428961"/>
            <a:ext cx="8515167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 marR="508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	</a:t>
            </a:r>
            <a:r>
              <a:rPr lang="ru-RU" sz="2550" dirty="0" smtClean="0">
                <a:solidFill>
                  <a:srgbClr val="18418F"/>
                </a:solidFill>
                <a:latin typeface="Verdana"/>
                <a:cs typeface="Verdana"/>
              </a:rPr>
              <a:t>Оценка изменений условий производства за прошедший период</a:t>
            </a:r>
          </a:p>
          <a:p>
            <a:pPr marL="295275" marR="508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lang="ru-RU" sz="2550" dirty="0" smtClean="0">
                <a:solidFill>
                  <a:srgbClr val="18418F"/>
                </a:solidFill>
                <a:latin typeface="Verdana"/>
                <a:cs typeface="Verdana"/>
              </a:rPr>
              <a:t>Проверка</a:t>
            </a:r>
            <a:r>
              <a:rPr sz="2550" spc="-15" dirty="0" smtClean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выполнение</a:t>
            </a:r>
            <a:r>
              <a:rPr sz="2550" spc="-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spc="-10" dirty="0">
                <a:solidFill>
                  <a:srgbClr val="18418F"/>
                </a:solidFill>
                <a:latin typeface="Verdana"/>
                <a:cs typeface="Verdana"/>
              </a:rPr>
              <a:t>корректирующих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действий</a:t>
            </a:r>
            <a:r>
              <a:rPr sz="2550" spc="-3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по</a:t>
            </a:r>
            <a:r>
              <a:rPr sz="2550" spc="-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итогам</a:t>
            </a:r>
            <a:r>
              <a:rPr sz="2550" spc="-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spc="-10" dirty="0">
                <a:solidFill>
                  <a:srgbClr val="18418F"/>
                </a:solidFill>
                <a:latin typeface="Verdana"/>
                <a:cs typeface="Verdana"/>
              </a:rPr>
              <a:t>предыдущего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аудита/работы</a:t>
            </a:r>
            <a:r>
              <a:rPr sz="2550" spc="-4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по</a:t>
            </a:r>
            <a:r>
              <a:rPr sz="2550" spc="-4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устранению</a:t>
            </a:r>
            <a:r>
              <a:rPr sz="2550" spc="-45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550" spc="-10" dirty="0">
                <a:solidFill>
                  <a:srgbClr val="18418F"/>
                </a:solidFill>
                <a:latin typeface="Verdana"/>
                <a:cs typeface="Verdana"/>
              </a:rPr>
              <a:t>несоответствий</a:t>
            </a:r>
            <a:endParaRPr sz="2550" dirty="0">
              <a:latin typeface="Verdana"/>
              <a:cs typeface="Verdana"/>
            </a:endParaRPr>
          </a:p>
          <a:p>
            <a:pPr marL="295275" marR="1219200" indent="-283210">
              <a:lnSpc>
                <a:spcPct val="100000"/>
              </a:lnSpc>
              <a:spcBef>
                <a:spcPts val="1200"/>
              </a:spcBef>
              <a:buChar char="•"/>
              <a:tabLst>
                <a:tab pos="295275" algn="l"/>
                <a:tab pos="302895" algn="l"/>
              </a:tabLst>
            </a:pPr>
            <a:r>
              <a:rPr sz="2550" dirty="0">
                <a:solidFill>
                  <a:srgbClr val="18418F"/>
                </a:solidFill>
                <a:latin typeface="Verdana"/>
                <a:cs typeface="Verdana"/>
              </a:rPr>
              <a:t>	</a:t>
            </a:r>
            <a:r>
              <a:rPr lang="ru-RU" sz="2550" dirty="0" smtClean="0">
                <a:solidFill>
                  <a:srgbClr val="18418F"/>
                </a:solidFill>
                <a:latin typeface="Verdana"/>
                <a:cs typeface="Verdana"/>
              </a:rPr>
              <a:t>Подтверждение условий производства, обеспечивающих стабильное качество товаров СТМ</a:t>
            </a:r>
            <a:endParaRPr sz="255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839" y="8589107"/>
            <a:ext cx="17535525" cy="752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Если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результаты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аудита</a:t>
            </a:r>
            <a:r>
              <a:rPr sz="2150" b="1" spc="-114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&lt;70%,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поставки</a:t>
            </a:r>
            <a:r>
              <a:rPr sz="2150" b="1" spc="-114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продукции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spc="-10" dirty="0">
                <a:solidFill>
                  <a:srgbClr val="18418F"/>
                </a:solidFill>
                <a:latin typeface="Verdana"/>
                <a:cs typeface="Verdana"/>
              </a:rPr>
              <a:t>останавливаются</a:t>
            </a:r>
            <a:r>
              <a:rPr sz="2150" b="1" spc="-114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до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устранения</a:t>
            </a:r>
            <a:r>
              <a:rPr sz="2150" b="1" spc="-114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18418F"/>
                </a:solidFill>
                <a:latin typeface="Verdana"/>
                <a:cs typeface="Verdana"/>
              </a:rPr>
              <a:t>выявленных</a:t>
            </a:r>
            <a:r>
              <a:rPr sz="2150" b="1" spc="-120" dirty="0">
                <a:solidFill>
                  <a:srgbClr val="18418F"/>
                </a:solidFill>
                <a:latin typeface="Verdana"/>
                <a:cs typeface="Verdana"/>
              </a:rPr>
              <a:t> </a:t>
            </a:r>
            <a:r>
              <a:rPr sz="2150" b="1" spc="-10" dirty="0">
                <a:solidFill>
                  <a:srgbClr val="18418F"/>
                </a:solidFill>
                <a:latin typeface="Verdana"/>
                <a:cs typeface="Verdana"/>
              </a:rPr>
              <a:t>нарушений</a:t>
            </a:r>
            <a:endParaRPr sz="2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907145" algn="l"/>
              </a:tabLst>
            </a:pPr>
            <a:endParaRPr sz="255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0057191"/>
            <a:ext cx="20104100" cy="1083945"/>
          </a:xfrm>
          <a:custGeom>
            <a:avLst/>
            <a:gdLst/>
            <a:ahLst/>
            <a:cxnLst/>
            <a:rect l="l" t="t" r="r" b="b"/>
            <a:pathLst>
              <a:path w="20104100" h="1083945">
                <a:moveTo>
                  <a:pt x="0" y="1083548"/>
                </a:moveTo>
                <a:lnTo>
                  <a:pt x="20104100" y="1083548"/>
                </a:lnTo>
                <a:lnTo>
                  <a:pt x="20104100" y="0"/>
                </a:lnTo>
                <a:lnTo>
                  <a:pt x="0" y="0"/>
                </a:lnTo>
                <a:lnTo>
                  <a:pt x="0" y="10835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9440" y="10227381"/>
            <a:ext cx="16897410" cy="754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90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Важно!</a:t>
            </a:r>
            <a:r>
              <a:rPr sz="24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Остановка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поставок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распространяется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 err="1">
                <a:solidFill>
                  <a:srgbClr val="FFFFFF"/>
                </a:solidFill>
                <a:latin typeface="Verdana"/>
                <a:cs typeface="Verdana"/>
              </a:rPr>
              <a:t>всю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 err="1" smtClean="0">
                <a:solidFill>
                  <a:srgbClr val="FFFFFF"/>
                </a:solidFill>
                <a:latin typeface="Verdana"/>
                <a:cs typeface="Verdana"/>
              </a:rPr>
              <a:t>продукцию</a:t>
            </a:r>
            <a:r>
              <a:rPr lang="ru-RU" sz="24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товары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бренда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поставщика,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товары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СТМ,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сырье),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производимую</a:t>
            </a:r>
            <a:r>
              <a:rPr sz="24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4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данной</a:t>
            </a:r>
            <a:r>
              <a:rPr sz="24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площадке.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1965" y="933943"/>
            <a:ext cx="11085195" cy="11118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dirty="0"/>
              <a:t>АУДИТЫ</a:t>
            </a:r>
            <a:r>
              <a:rPr sz="3350" spc="10" dirty="0"/>
              <a:t> </a:t>
            </a:r>
            <a:r>
              <a:rPr sz="3350" dirty="0"/>
              <a:t>ПРОИЗВОДСТВЕННЫХ</a:t>
            </a:r>
            <a:r>
              <a:rPr sz="3350" spc="10" dirty="0"/>
              <a:t> </a:t>
            </a:r>
            <a:r>
              <a:rPr sz="3350" spc="-10" dirty="0"/>
              <a:t>ПЛОЩАДОК:</a:t>
            </a:r>
            <a:endParaRPr sz="3350" dirty="0"/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lang="ru-RU" sz="3600" b="0" dirty="0" smtClean="0"/>
              <a:t>ПЛАНОВЫЕ</a:t>
            </a:r>
            <a:endParaRPr sz="4350" b="0" dirty="0"/>
          </a:p>
        </p:txBody>
      </p:sp>
      <p:sp>
        <p:nvSpPr>
          <p:cNvPr id="16" name="object 16"/>
          <p:cNvSpPr/>
          <p:nvPr/>
        </p:nvSpPr>
        <p:spPr>
          <a:xfrm>
            <a:off x="0" y="11140739"/>
            <a:ext cx="20104100" cy="168275"/>
          </a:xfrm>
          <a:custGeom>
            <a:avLst/>
            <a:gdLst/>
            <a:ahLst/>
            <a:cxnLst/>
            <a:rect l="l" t="t" r="r" b="b"/>
            <a:pathLst>
              <a:path w="20104100" h="168275">
                <a:moveTo>
                  <a:pt x="20104099" y="0"/>
                </a:moveTo>
                <a:lnTo>
                  <a:pt x="0" y="0"/>
                </a:lnTo>
                <a:lnTo>
                  <a:pt x="0" y="167816"/>
                </a:lnTo>
                <a:lnTo>
                  <a:pt x="20104099" y="16781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037992" y="10161579"/>
            <a:ext cx="1017269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 smtClean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150" dirty="0" smtClean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lang="ru-RU" sz="2150" dirty="0" smtClean="0">
                <a:solidFill>
                  <a:srgbClr val="FFFFFF"/>
                </a:solidFill>
                <a:latin typeface="Verdana"/>
                <a:cs typeface="Verdana"/>
              </a:rPr>
              <a:t>р. 6</a:t>
            </a:r>
            <a:endParaRPr sz="2150" dirty="0">
              <a:latin typeface="Verdana"/>
              <a:cs typeface="Verdana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1079440" y="2349977"/>
            <a:ext cx="17364135" cy="6732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 smtClean="0">
                <a:solidFill>
                  <a:srgbClr val="18418F"/>
                </a:solidFill>
                <a:latin typeface="Verdana"/>
                <a:cs typeface="Verdana"/>
              </a:rPr>
              <a:t>Согласно договору поставки ТС ЛЕНТА имеет право проводить ежегодный плановый аудит площадок, на которых производятся товары СТМ.</a:t>
            </a:r>
            <a:endParaRPr sz="25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606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846</Words>
  <Application>Microsoft Office PowerPoint</Application>
  <PresentationFormat>Произвольный</PresentationFormat>
  <Paragraphs>111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Wingdings</vt:lpstr>
      <vt:lpstr>Times New Roman</vt:lpstr>
      <vt:lpstr>Verdana</vt:lpstr>
      <vt:lpstr>Calibri</vt:lpstr>
      <vt:lpstr>Office Theme</vt:lpstr>
      <vt:lpstr>ИНФОРМАЦИЯ ДЛЯ ПОСТАВЩИКА  Аудиты 2-й и 3-й стороны</vt:lpstr>
      <vt:lpstr>АУДИТЫ ПРОИЗВОДСТВЕННЫХ ПЛОЩАДОК: основные условия</vt:lpstr>
      <vt:lpstr>АУДИТЫ ПРОИЗВОДСТВЕННЫХ ПЛОЩАДОК: процесс</vt:lpstr>
      <vt:lpstr>АУДИТЫ ПРОИЗВОДСТВЕННЫХ ПЛОЩАДОК: критерии оценки результатов аудита</vt:lpstr>
      <vt:lpstr>АУДИТЫ ПРОИЗВОДСТВЕННЫХ ПЛОЩАДОК: ВНЕПЛАНОВЫЕ</vt:lpstr>
      <vt:lpstr>АУДИТЫ ПРОИЗВОДСТВЕННЫХ ПЛОЩАДОК: ПЛАНОВЫЕ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Информация_для_поставщика_2025</dc:title>
  <dc:creator>Сургучева Наталья Евгеньевна</dc:creator>
  <cp:lastModifiedBy>Головнева Светлана</cp:lastModifiedBy>
  <cp:revision>94</cp:revision>
  <dcterms:created xsi:type="dcterms:W3CDTF">2025-04-08T08:36:30Z</dcterms:created>
  <dcterms:modified xsi:type="dcterms:W3CDTF">2025-08-27T10:43:26Z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2025-04-08T00:00:00Z</vt:filetime>
  </property>
  <property fmtid="{D5CDD505-2E9C-101B-9397-08002B2CF9AE}" pid="3" name="Creator">
    <vt:lpwstr>Adobe Illustrator 26.3 (Windows)</vt:lpwstr>
  </property>
  <property fmtid="{D5CDD505-2E9C-101B-9397-08002B2CF9AE}" pid="4" name="LastSaved">
    <vt:filetime>2025-04-08T00:00:00Z</vt:filetime>
  </property>
  <property fmtid="{D5CDD505-2E9C-101B-9397-08002B2CF9AE}" pid="5" name="Producer">
    <vt:lpwstr>Adobe PDF library 16.07</vt:lpwstr>
  </property>
</Properties>
</file>